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66" r:id="rId3"/>
    <p:sldId id="276" r:id="rId4"/>
    <p:sldId id="283" r:id="rId5"/>
    <p:sldId id="277" r:id="rId6"/>
    <p:sldId id="278" r:id="rId7"/>
    <p:sldId id="282" r:id="rId8"/>
    <p:sldId id="279" r:id="rId9"/>
    <p:sldId id="280" r:id="rId10"/>
    <p:sldId id="284" r:id="rId11"/>
    <p:sldId id="267" r:id="rId12"/>
    <p:sldId id="268" r:id="rId13"/>
    <p:sldId id="269" r:id="rId14"/>
    <p:sldId id="270" r:id="rId15"/>
    <p:sldId id="271" r:id="rId16"/>
    <p:sldId id="273"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CC00FF"/>
    <a:srgbClr val="CCECFF"/>
    <a:srgbClr val="99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97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CB0407D3-A395-4E94-82ED-E3EA274353BF}"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CB0407D3-A395-4E94-82ED-E3EA274353BF}"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transition>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0407D3-A395-4E94-82ED-E3EA274353BF}" type="slidenum">
              <a:rPr lang="en-US" smtClean="0"/>
              <a:pPr/>
              <a:t>‹#›</a:t>
            </a:fld>
            <a:endParaRPr lang="en-US" dirty="0"/>
          </a:p>
        </p:txBody>
      </p:sp>
    </p:spTree>
  </p:cSld>
  <p:clrMapOvr>
    <a:masterClrMapping/>
  </p:clrMapOvr>
  <p:transition>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dirty="0" smtClean="0"/>
              <a:t>Click icon to add picture</a:t>
            </a:r>
            <a:endParaRPr kumimoji="0" lang="en-US" dirty="0"/>
          </a:p>
        </p:txBody>
      </p:sp>
      <p:sp>
        <p:nvSpPr>
          <p:cNvPr id="7" name="Date Placeholder 6"/>
          <p:cNvSpPr>
            <a:spLocks noGrp="1"/>
          </p:cNvSpPr>
          <p:nvPr>
            <p:ph type="dt" sz="half" idx="10"/>
          </p:nvPr>
        </p:nvSpPr>
        <p:spPr/>
        <p:txBody>
          <a:bodyPr/>
          <a:lstStyle/>
          <a:p>
            <a:fld id="{C78486D9-2C23-40C8-84D1-9E952713A4FF}" type="datetimeFigureOut">
              <a:rPr lang="en-US" smtClean="0"/>
              <a:pPr/>
              <a:t>9/18/2015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CB0407D3-A395-4E94-82ED-E3EA274353BF}"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8486D9-2C23-40C8-84D1-9E952713A4FF}" type="datetimeFigureOut">
              <a:rPr lang="en-US" smtClean="0"/>
              <a:pPr/>
              <a:t>9/18/2015</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B0407D3-A395-4E94-82ED-E3EA274353BF}"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ransition>
    <p:cover dir="u"/>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2.xml"/><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editing  Powerpoint class 5\Image\Cover_5.jpg"/>
          <p:cNvPicPr>
            <a:picLocks noChangeAspect="1" noChangeArrowheads="1"/>
          </p:cNvPicPr>
          <p:nvPr/>
        </p:nvPicPr>
        <p:blipFill>
          <a:blip r:embed="rId2" cstate="print">
            <a:lum bright="10000" contrast="40000"/>
          </a:blip>
          <a:srcRect t="6996" b="23044"/>
          <a:stretch>
            <a:fillRect/>
          </a:stretch>
        </p:blipFill>
        <p:spPr bwMode="auto">
          <a:xfrm>
            <a:off x="0" y="0"/>
            <a:ext cx="9144000" cy="6858000"/>
          </a:xfrm>
          <a:prstGeom prst="rect">
            <a:avLst/>
          </a:prstGeom>
          <a:ln>
            <a:noFill/>
          </a:ln>
          <a:effectLst/>
        </p:spPr>
      </p:pic>
      <p:sp>
        <p:nvSpPr>
          <p:cNvPr id="6" name="Rectangle 5"/>
          <p:cNvSpPr/>
          <p:nvPr/>
        </p:nvSpPr>
        <p:spPr>
          <a:xfrm>
            <a:off x="0" y="4648200"/>
            <a:ext cx="9144000" cy="22098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04800" y="6248400"/>
            <a:ext cx="8534400" cy="457200"/>
          </a:xfrm>
        </p:spPr>
        <p:txBody>
          <a:bodyPr>
            <a:normAutofit/>
          </a:bodyPr>
          <a:lstStyle/>
          <a:p>
            <a:pPr algn="ctr"/>
            <a:r>
              <a:rPr lang="en-US" sz="1500" b="1" cap="none" dirty="0">
                <a:solidFill>
                  <a:schemeClr val="tx1"/>
                </a:solidFill>
                <a:effectLst/>
                <a:latin typeface="Arial" pitchFamily="34" charset="0"/>
                <a:cs typeface="Arial" pitchFamily="34" charset="0"/>
              </a:rPr>
              <a:t>CATECHETICAL TEXTBOOK SERIES OF THE SYRO - MALABAR CHURCH</a:t>
            </a:r>
          </a:p>
        </p:txBody>
      </p:sp>
      <p:sp>
        <p:nvSpPr>
          <p:cNvPr id="7" name="Title 1"/>
          <p:cNvSpPr txBox="1">
            <a:spLocks/>
          </p:cNvSpPr>
          <p:nvPr/>
        </p:nvSpPr>
        <p:spPr>
          <a:xfrm rot="16200000">
            <a:off x="-1752601" y="1981200"/>
            <a:ext cx="4572000" cy="6096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normalizeH="0" baseline="0" noProof="0" dirty="0">
                <a:solidFill>
                  <a:srgbClr val="FFFF00"/>
                </a:solidFill>
                <a:uLnTx/>
                <a:uFillTx/>
                <a:latin typeface="Arial" pitchFamily="34" charset="0"/>
                <a:ea typeface="+mj-ea"/>
                <a:cs typeface="Arial" pitchFamily="34" charset="0"/>
              </a:rPr>
              <a:t>ON THE PATH OF SALVATION - 5</a:t>
            </a:r>
          </a:p>
        </p:txBody>
      </p:sp>
      <p:sp>
        <p:nvSpPr>
          <p:cNvPr id="8" name="Title 1"/>
          <p:cNvSpPr txBox="1">
            <a:spLocks/>
          </p:cNvSpPr>
          <p:nvPr/>
        </p:nvSpPr>
        <p:spPr>
          <a:xfrm>
            <a:off x="0" y="4800600"/>
            <a:ext cx="8534400" cy="1828800"/>
          </a:xfrm>
          <a:prstGeom prst="rect">
            <a:avLst/>
          </a:prstGeom>
        </p:spPr>
        <p:txBody>
          <a:bodyPr vert="horz" anchor="t">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w="28575">
                  <a:solidFill>
                    <a:schemeClr val="bg1"/>
                  </a:solidFill>
                </a:ln>
                <a:solidFill>
                  <a:srgbClr val="FF0000"/>
                </a:solidFill>
                <a:effectLst/>
                <a:uLnTx/>
                <a:uFillTx/>
                <a:latin typeface="Cooper Std Black" pitchFamily="18" charset="0"/>
                <a:ea typeface="+mj-ea"/>
                <a:cs typeface="Times New Roman" pitchFamily="18" charset="0"/>
              </a:rPr>
              <a:t>PEOPLE  WHO  AWAITED  THE  REDEEMER</a:t>
            </a:r>
            <a:endParaRPr kumimoji="0" lang="en-US" sz="4500" b="1" i="0" u="none" strike="noStrike" kern="1200" cap="none" spc="0" normalizeH="0" baseline="0" noProof="0" dirty="0">
              <a:ln w="28575">
                <a:solidFill>
                  <a:schemeClr val="bg1"/>
                </a:solidFill>
              </a:ln>
              <a:solidFill>
                <a:srgbClr val="FF0000"/>
              </a:solidFill>
              <a:effectLst/>
              <a:uLnTx/>
              <a:uFillTx/>
              <a:latin typeface="Cooper Std Black" pitchFamily="18" charset="0"/>
              <a:ea typeface="+mj-ea"/>
              <a:cs typeface="Arial" pitchFamily="34" charset="0"/>
            </a:endParaRPr>
          </a:p>
        </p:txBody>
      </p:sp>
      <p:sp>
        <p:nvSpPr>
          <p:cNvPr id="9" name="Chord 8"/>
          <p:cNvSpPr/>
          <p:nvPr/>
        </p:nvSpPr>
        <p:spPr>
          <a:xfrm rot="1474083">
            <a:off x="8018000" y="5345893"/>
            <a:ext cx="1765689" cy="1199332"/>
          </a:xfrm>
          <a:prstGeom prst="chord">
            <a:avLst>
              <a:gd name="adj1" fmla="val 2689439"/>
              <a:gd name="adj2" fmla="val 161592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8382000" y="5334000"/>
            <a:ext cx="685800" cy="861774"/>
          </a:xfrm>
          <a:prstGeom prst="rect">
            <a:avLst/>
          </a:prstGeom>
          <a:noFill/>
        </p:spPr>
        <p:txBody>
          <a:bodyPr wrap="square" rtlCol="0">
            <a:spAutoFit/>
          </a:bodyPr>
          <a:lstStyle/>
          <a:p>
            <a:r>
              <a:rPr lang="en-US" sz="5000" b="1" dirty="0">
                <a:latin typeface="Cooper Std Black" pitchFamily="18" charset="0"/>
              </a:rPr>
              <a:t>5</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0" fill="hold"/>
                                        <p:tgtEl>
                                          <p:spTgt spid="8"/>
                                        </p:tgtEl>
                                        <p:attrNameLst>
                                          <p:attrName>ppt_w</p:attrName>
                                        </p:attrNameLst>
                                      </p:cBhvr>
                                      <p:tavLst>
                                        <p:tav tm="0">
                                          <p:val>
                                            <p:fltVal val="0"/>
                                          </p:val>
                                        </p:tav>
                                        <p:tav tm="100000">
                                          <p:val>
                                            <p:strVal val="#ppt_w"/>
                                          </p:val>
                                        </p:tav>
                                      </p:tavLst>
                                    </p:anim>
                                    <p:anim calcmode="lin" valueType="num">
                                      <p:cBhvr>
                                        <p:cTn id="8" dur="50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0"/>
                            </p:stCondLst>
                            <p:childTnLst>
                              <p:par>
                                <p:cTn id="10" presetID="23" presetClass="entr" presetSubtype="16"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2000" fill="hold"/>
                                        <p:tgtEl>
                                          <p:spTgt spid="10"/>
                                        </p:tgtEl>
                                        <p:attrNameLst>
                                          <p:attrName>ppt_w</p:attrName>
                                        </p:attrNameLst>
                                      </p:cBhvr>
                                      <p:tavLst>
                                        <p:tav tm="0">
                                          <p:val>
                                            <p:fltVal val="0"/>
                                          </p:val>
                                        </p:tav>
                                        <p:tav tm="100000">
                                          <p:val>
                                            <p:strVal val="#ppt_w"/>
                                          </p:val>
                                        </p:tav>
                                      </p:tavLst>
                                    </p:anim>
                                    <p:anim calcmode="lin" valueType="num">
                                      <p:cBhvr>
                                        <p:cTn id="13" dur="2000" fill="hold"/>
                                        <p:tgtEl>
                                          <p:spTgt spid="10"/>
                                        </p:tgtEl>
                                        <p:attrNameLst>
                                          <p:attrName>ppt_h</p:attrName>
                                        </p:attrNameLst>
                                      </p:cBhvr>
                                      <p:tavLst>
                                        <p:tav tm="0">
                                          <p:val>
                                            <p:fltVal val="0"/>
                                          </p:val>
                                        </p:tav>
                                        <p:tav tm="100000">
                                          <p:val>
                                            <p:strVal val="#ppt_h"/>
                                          </p:val>
                                        </p:tav>
                                      </p:tavLst>
                                    </p:anim>
                                  </p:childTnLst>
                                </p:cTn>
                              </p:par>
                            </p:childTnLst>
                          </p:cTn>
                        </p:par>
                        <p:par>
                          <p:cTn id="14" fill="hold">
                            <p:stCondLst>
                              <p:cond delay="7000"/>
                            </p:stCondLst>
                            <p:childTnLst>
                              <p:par>
                                <p:cTn id="15" presetID="23" presetClass="entr" presetSubtype="16"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2000" fill="hold"/>
                                        <p:tgtEl>
                                          <p:spTgt spid="2"/>
                                        </p:tgtEl>
                                        <p:attrNameLst>
                                          <p:attrName>ppt_w</p:attrName>
                                        </p:attrNameLst>
                                      </p:cBhvr>
                                      <p:tavLst>
                                        <p:tav tm="0">
                                          <p:val>
                                            <p:fltVal val="0"/>
                                          </p:val>
                                        </p:tav>
                                        <p:tav tm="100000">
                                          <p:val>
                                            <p:strVal val="#ppt_w"/>
                                          </p:val>
                                        </p:tav>
                                      </p:tavLst>
                                    </p:anim>
                                    <p:anim calcmode="lin" valueType="num">
                                      <p:cBhvr>
                                        <p:cTn id="18" dur="2000" fill="hold"/>
                                        <p:tgtEl>
                                          <p:spTgt spid="2"/>
                                        </p:tgtEl>
                                        <p:attrNameLst>
                                          <p:attrName>ppt_h</p:attrName>
                                        </p:attrNameLst>
                                      </p:cBhvr>
                                      <p:tavLst>
                                        <p:tav tm="0">
                                          <p:val>
                                            <p:fltVal val="0"/>
                                          </p:val>
                                        </p:tav>
                                        <p:tav tm="100000">
                                          <p:val>
                                            <p:strVal val="#ppt_h"/>
                                          </p:val>
                                        </p:tav>
                                      </p:tavLst>
                                    </p:anim>
                                  </p:childTnLst>
                                </p:cTn>
                              </p:par>
                            </p:childTnLst>
                          </p:cTn>
                        </p:par>
                        <p:par>
                          <p:cTn id="19" fill="hold">
                            <p:stCondLst>
                              <p:cond delay="9000"/>
                            </p:stCondLst>
                            <p:childTnLst>
                              <p:par>
                                <p:cTn id="20" presetID="2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2000" fill="hold"/>
                                        <p:tgtEl>
                                          <p:spTgt spid="7"/>
                                        </p:tgtEl>
                                        <p:attrNameLst>
                                          <p:attrName>ppt_w</p:attrName>
                                        </p:attrNameLst>
                                      </p:cBhvr>
                                      <p:tavLst>
                                        <p:tav tm="0">
                                          <p:val>
                                            <p:fltVal val="0"/>
                                          </p:val>
                                        </p:tav>
                                        <p:tav tm="100000">
                                          <p:val>
                                            <p:strVal val="#ppt_w"/>
                                          </p:val>
                                        </p:tav>
                                      </p:tavLst>
                                    </p:anim>
                                    <p:anim calcmode="lin" valueType="num">
                                      <p:cBhvr>
                                        <p:cTn id="23"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114800"/>
            <a:ext cx="8382000" cy="2438400"/>
          </a:xfrm>
        </p:spPr>
        <p:txBody>
          <a:bodyPr>
            <a:normAutofit/>
          </a:bodyPr>
          <a:lstStyle/>
          <a:p>
            <a:pPr marL="0" indent="0" algn="just">
              <a:buNone/>
            </a:pPr>
            <a:r>
              <a:rPr lang="en-US" sz="2500" dirty="0">
                <a:solidFill>
                  <a:schemeClr val="tx1"/>
                </a:solidFill>
                <a:latin typeface="Arial" pitchFamily="34" charset="0"/>
                <a:cs typeface="Arial" pitchFamily="34" charset="0"/>
              </a:rPr>
              <a:t>	We, the people of the New Testament also celebrate the Paschal feast. In the new Paschal festival we celebrate the memory of humanity being redeemed from the slavery of sin. The humans achieved this liberation from the </a:t>
            </a:r>
            <a:r>
              <a:rPr lang="en-US" sz="2500" dirty="0" err="1">
                <a:solidFill>
                  <a:schemeClr val="tx1"/>
                </a:solidFill>
                <a:latin typeface="Arial" pitchFamily="34" charset="0"/>
                <a:cs typeface="Arial" pitchFamily="34" charset="0"/>
              </a:rPr>
              <a:t>salavery</a:t>
            </a:r>
            <a:r>
              <a:rPr lang="en-US" sz="2500" dirty="0">
                <a:solidFill>
                  <a:schemeClr val="tx1"/>
                </a:solidFill>
                <a:latin typeface="Arial" pitchFamily="34" charset="0"/>
                <a:cs typeface="Arial" pitchFamily="34" charset="0"/>
              </a:rPr>
              <a:t> of sin through the death of Jesus on the cross.</a:t>
            </a:r>
            <a:endParaRPr lang="en-US" sz="2500" dirty="0">
              <a:solidFill>
                <a:schemeClr val="tx1"/>
              </a:solidFill>
              <a:latin typeface="Arial" pitchFamily="34" charset="0"/>
              <a:cs typeface="Arial" pitchFamily="34" charset="0"/>
            </a:endParaRPr>
          </a:p>
        </p:txBody>
      </p:sp>
      <p:pic>
        <p:nvPicPr>
          <p:cNvPr id="10242" name="Picture 2" descr="C:\Users\user\Desktop\davincilastsup.jpg"/>
          <p:cNvPicPr>
            <a:picLocks noChangeAspect="1" noChangeArrowheads="1"/>
          </p:cNvPicPr>
          <p:nvPr/>
        </p:nvPicPr>
        <p:blipFill>
          <a:blip r:embed="rId2" cstate="print"/>
          <a:srcRect l="2401"/>
          <a:stretch>
            <a:fillRect/>
          </a:stretch>
        </p:blipFill>
        <p:spPr bwMode="auto">
          <a:xfrm>
            <a:off x="0" y="457200"/>
            <a:ext cx="6324600" cy="3429000"/>
          </a:xfrm>
          <a:prstGeom prst="rect">
            <a:avLst/>
          </a:prstGeom>
          <a:noFill/>
        </p:spPr>
      </p:pic>
      <p:pic>
        <p:nvPicPr>
          <p:cNvPr id="10243" name="Picture 3" descr="C:\Users\user\Desktop\Christ_at_the_Cross_-_Cristo_en_la_Cruz.jpg"/>
          <p:cNvPicPr>
            <a:picLocks noChangeAspect="1" noChangeArrowheads="1"/>
          </p:cNvPicPr>
          <p:nvPr/>
        </p:nvPicPr>
        <p:blipFill>
          <a:blip r:embed="rId3" cstate="print"/>
          <a:srcRect/>
          <a:stretch>
            <a:fillRect/>
          </a:stretch>
        </p:blipFill>
        <p:spPr bwMode="auto">
          <a:xfrm>
            <a:off x="6263894" y="457201"/>
            <a:ext cx="2880106" cy="3428999"/>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981200"/>
            <a:ext cx="8991600" cy="2362200"/>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0574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Let us pray</a:t>
            </a:r>
          </a:p>
        </p:txBody>
      </p:sp>
      <p:sp>
        <p:nvSpPr>
          <p:cNvPr id="5" name="Content Placeholder 2"/>
          <p:cNvSpPr>
            <a:spLocks noGrp="1"/>
          </p:cNvSpPr>
          <p:nvPr>
            <p:ph idx="1"/>
          </p:nvPr>
        </p:nvSpPr>
        <p:spPr>
          <a:xfrm>
            <a:off x="228600" y="3048000"/>
            <a:ext cx="8686800" cy="1143000"/>
          </a:xfrm>
        </p:spPr>
        <p:txBody>
          <a:bodyPr>
            <a:normAutofit/>
          </a:bodyPr>
          <a:lstStyle/>
          <a:p>
            <a:pPr algn="ctr">
              <a:buNone/>
            </a:pPr>
            <a:r>
              <a:rPr lang="en-US" sz="2500" dirty="0">
                <a:solidFill>
                  <a:schemeClr val="tx1"/>
                </a:solidFill>
                <a:latin typeface="Arial" pitchFamily="34" charset="0"/>
                <a:cs typeface="Arial" pitchFamily="34" charset="0"/>
              </a:rPr>
              <a:t>O God who saved Israel from the power of Pharaoh save us also from the power of evil.</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76200" y="1981200"/>
            <a:ext cx="8991600" cy="2362200"/>
          </a:xfrm>
          <a:prstGeom prst="plaque">
            <a:avLst/>
          </a:prstGeom>
          <a:solidFill>
            <a:srgbClr val="CCEC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09800"/>
            <a:ext cx="9144000" cy="838200"/>
          </a:xfrm>
        </p:spPr>
        <p:txBody>
          <a:bodyPr>
            <a:normAutofit/>
          </a:bodyPr>
          <a:lstStyle/>
          <a:p>
            <a:pPr algn="ctr"/>
            <a:r>
              <a:rPr lang="en-US" sz="3500" b="1" dirty="0">
                <a:solidFill>
                  <a:srgbClr val="0070C0"/>
                </a:solidFill>
                <a:latin typeface="Cooper Std Black" pitchFamily="18" charset="0"/>
                <a:cs typeface="Times New Roman" pitchFamily="18" charset="0"/>
              </a:rPr>
              <a:t>READ AND RECOUNT</a:t>
            </a:r>
          </a:p>
        </p:txBody>
      </p:sp>
      <p:sp>
        <p:nvSpPr>
          <p:cNvPr id="5" name="Content Placeholder 2"/>
          <p:cNvSpPr>
            <a:spLocks noGrp="1"/>
          </p:cNvSpPr>
          <p:nvPr>
            <p:ph idx="1"/>
          </p:nvPr>
        </p:nvSpPr>
        <p:spPr>
          <a:xfrm>
            <a:off x="228600" y="3200400"/>
            <a:ext cx="8686800" cy="914400"/>
          </a:xfrm>
        </p:spPr>
        <p:txBody>
          <a:bodyPr>
            <a:noAutofit/>
          </a:bodyPr>
          <a:lstStyle/>
          <a:p>
            <a:pPr algn="ctr">
              <a:buNone/>
            </a:pPr>
            <a:r>
              <a:rPr lang="en-US" sz="2500" dirty="0">
                <a:solidFill>
                  <a:schemeClr val="tx1"/>
                </a:solidFill>
                <a:latin typeface="Arial" pitchFamily="34" charset="0"/>
                <a:cs typeface="Arial" pitchFamily="34" charset="0"/>
              </a:rPr>
              <a:t>Narrate the event of the killing of all the firstborns of Egypt</a:t>
            </a:r>
          </a:p>
          <a:p>
            <a:pPr algn="ctr">
              <a:buNone/>
            </a:pPr>
            <a:r>
              <a:rPr lang="en-US" sz="2500" dirty="0">
                <a:solidFill>
                  <a:schemeClr val="tx1"/>
                </a:solidFill>
                <a:latin typeface="Arial" pitchFamily="34" charset="0"/>
                <a:cs typeface="Arial" pitchFamily="34" charset="0"/>
              </a:rPr>
              <a:t>(Exodus 11:1-10)</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981200"/>
            <a:ext cx="8991600" cy="23622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1905000"/>
            <a:ext cx="9144000" cy="838200"/>
          </a:xfrm>
        </p:spPr>
        <p:txBody>
          <a:bodyPr>
            <a:normAutofit/>
          </a:bodyPr>
          <a:lstStyle/>
          <a:p>
            <a:pPr algn="ctr"/>
            <a:r>
              <a:rPr lang="en-US" sz="3500" b="1" dirty="0">
                <a:solidFill>
                  <a:srgbClr val="00B050"/>
                </a:solidFill>
                <a:latin typeface="Cooper Std Black" pitchFamily="18" charset="0"/>
                <a:cs typeface="Times New Roman" pitchFamily="18" charset="0"/>
              </a:rPr>
              <a:t>WORD OF GOD FOR GUIDANCE</a:t>
            </a:r>
          </a:p>
        </p:txBody>
      </p:sp>
      <p:sp>
        <p:nvSpPr>
          <p:cNvPr id="5" name="Content Placeholder 2"/>
          <p:cNvSpPr>
            <a:spLocks noGrp="1"/>
          </p:cNvSpPr>
          <p:nvPr>
            <p:ph idx="1"/>
          </p:nvPr>
        </p:nvSpPr>
        <p:spPr>
          <a:xfrm>
            <a:off x="2057400" y="3048000"/>
            <a:ext cx="6858000" cy="1295400"/>
          </a:xfrm>
        </p:spPr>
        <p:txBody>
          <a:bodyPr>
            <a:noAutofit/>
          </a:bodyPr>
          <a:lstStyle/>
          <a:p>
            <a:pPr algn="ctr">
              <a:buNone/>
            </a:pPr>
            <a:r>
              <a:rPr lang="en-US" sz="2500" dirty="0">
                <a:solidFill>
                  <a:schemeClr val="tx1"/>
                </a:solidFill>
                <a:latin typeface="Arial" pitchFamily="34" charset="0"/>
                <a:cs typeface="Arial" pitchFamily="34" charset="0"/>
              </a:rPr>
              <a:t>“ The Lord is my strength and my might and has become my salvation” (Exodus 15:2).</a:t>
            </a:r>
          </a:p>
        </p:txBody>
      </p:sp>
      <p:pic>
        <p:nvPicPr>
          <p:cNvPr id="2050" name="Picture 2"/>
          <p:cNvPicPr>
            <a:picLocks noChangeAspect="1" noChangeArrowheads="1"/>
          </p:cNvPicPr>
          <p:nvPr/>
        </p:nvPicPr>
        <p:blipFill>
          <a:blip r:embed="rId2" cstate="print"/>
          <a:srcRect/>
          <a:stretch>
            <a:fillRect/>
          </a:stretch>
        </p:blipFill>
        <p:spPr bwMode="auto">
          <a:xfrm>
            <a:off x="228600" y="2895600"/>
            <a:ext cx="1680882" cy="1143000"/>
          </a:xfrm>
          <a:prstGeom prst="rect">
            <a:avLst/>
          </a:prstGeom>
          <a:noFill/>
          <a:ln w="9525">
            <a:noFill/>
            <a:miter lim="800000"/>
            <a:headEnd/>
            <a:tailEnd/>
          </a:ln>
          <a:effec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990600" y="1981200"/>
            <a:ext cx="7239000" cy="28956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6200" y="2209800"/>
            <a:ext cx="8991600" cy="23622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86000"/>
            <a:ext cx="9144000" cy="838200"/>
          </a:xfrm>
        </p:spPr>
        <p:txBody>
          <a:bodyPr>
            <a:normAutofit/>
          </a:bodyPr>
          <a:lstStyle/>
          <a:p>
            <a:pPr algn="ctr"/>
            <a:r>
              <a:rPr lang="en-US" sz="3500" b="1" dirty="0">
                <a:solidFill>
                  <a:srgbClr val="FF00FF"/>
                </a:solidFill>
                <a:latin typeface="Cooper Std Black" pitchFamily="18" charset="0"/>
                <a:cs typeface="Times New Roman" pitchFamily="18" charset="0"/>
              </a:rPr>
              <a:t>MY DECISION</a:t>
            </a:r>
          </a:p>
        </p:txBody>
      </p:sp>
      <p:sp>
        <p:nvSpPr>
          <p:cNvPr id="5" name="Content Placeholder 2"/>
          <p:cNvSpPr>
            <a:spLocks noGrp="1"/>
          </p:cNvSpPr>
          <p:nvPr>
            <p:ph idx="1"/>
          </p:nvPr>
        </p:nvSpPr>
        <p:spPr>
          <a:xfrm>
            <a:off x="304800" y="3048000"/>
            <a:ext cx="8458200" cy="914400"/>
          </a:xfrm>
        </p:spPr>
        <p:txBody>
          <a:bodyPr>
            <a:noAutofit/>
          </a:bodyPr>
          <a:lstStyle/>
          <a:p>
            <a:pPr marL="0" indent="0" algn="ctr">
              <a:buNone/>
            </a:pPr>
            <a:r>
              <a:rPr lang="en-US" sz="2500" dirty="0">
                <a:solidFill>
                  <a:schemeClr val="tx1"/>
                </a:solidFill>
                <a:latin typeface="Arial" pitchFamily="34" charset="0"/>
                <a:cs typeface="Arial" pitchFamily="34" charset="0"/>
              </a:rPr>
              <a:t>As Moses overcome the problems of life, with trust in God, I will also trust in God in the problems of my life..</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0" y="76200"/>
            <a:ext cx="9144000" cy="838200"/>
          </a:xfrm>
        </p:spPr>
        <p:txBody>
          <a:bodyPr>
            <a:normAutofit/>
          </a:bodyPr>
          <a:lstStyle/>
          <a:p>
            <a:pPr algn="ctr"/>
            <a:r>
              <a:rPr lang="en-US" sz="3500" b="1" dirty="0">
                <a:solidFill>
                  <a:srgbClr val="002060"/>
                </a:solidFill>
                <a:latin typeface="Cooper Std Black" pitchFamily="18" charset="0"/>
                <a:cs typeface="Times New Roman" pitchFamily="18" charset="0"/>
              </a:rPr>
              <a:t>LET US DO</a:t>
            </a:r>
          </a:p>
        </p:txBody>
      </p:sp>
      <p:sp>
        <p:nvSpPr>
          <p:cNvPr id="5" name="Content Placeholder 2"/>
          <p:cNvSpPr>
            <a:spLocks noGrp="1"/>
          </p:cNvSpPr>
          <p:nvPr>
            <p:ph idx="1"/>
          </p:nvPr>
        </p:nvSpPr>
        <p:spPr>
          <a:xfrm>
            <a:off x="228600" y="838200"/>
            <a:ext cx="8686800" cy="914400"/>
          </a:xfrm>
        </p:spPr>
        <p:txBody>
          <a:bodyPr>
            <a:noAutofit/>
          </a:bodyPr>
          <a:lstStyle/>
          <a:p>
            <a:pPr algn="ctr">
              <a:buNone/>
            </a:pPr>
            <a:r>
              <a:rPr lang="en-US" sz="2500" b="1" dirty="0">
                <a:solidFill>
                  <a:schemeClr val="tx1"/>
                </a:solidFill>
                <a:latin typeface="Arial" pitchFamily="34" charset="0"/>
                <a:cs typeface="Arial" pitchFamily="34" charset="0"/>
              </a:rPr>
              <a:t>Put the following in the proper order</a:t>
            </a:r>
            <a:endParaRPr lang="en-US" sz="2500" b="1" dirty="0">
              <a:solidFill>
                <a:schemeClr val="tx1"/>
              </a:solidFill>
              <a:latin typeface="Arial" pitchFamily="34" charset="0"/>
              <a:cs typeface="Arial" pitchFamily="34" charset="0"/>
            </a:endParaRPr>
          </a:p>
        </p:txBody>
      </p:sp>
      <p:sp>
        <p:nvSpPr>
          <p:cNvPr id="6" name="Content Placeholder 2"/>
          <p:cNvSpPr txBox="1">
            <a:spLocks/>
          </p:cNvSpPr>
          <p:nvPr/>
        </p:nvSpPr>
        <p:spPr>
          <a:xfrm>
            <a:off x="228600" y="1524000"/>
            <a:ext cx="8686800" cy="4419600"/>
          </a:xfrm>
          <a:prstGeom prst="rect">
            <a:avLst/>
          </a:prstGeom>
        </p:spPr>
        <p:txBody>
          <a:bodyPr vert="horz">
            <a:noAutofit/>
          </a:bodyPr>
          <a:lstStyle/>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kumimoji="0" lang="en-US" sz="20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1.	The</a:t>
            </a:r>
            <a:r>
              <a:rPr kumimoji="0" lang="en-US" sz="2000" b="0" i="0" u="none" strike="noStrike" kern="1200" cap="none" spc="0" normalizeH="0" noProof="0" dirty="0">
                <a:ln>
                  <a:noFill/>
                </a:ln>
                <a:solidFill>
                  <a:schemeClr val="tx1"/>
                </a:solidFill>
                <a:effectLst/>
                <a:uLnTx/>
                <a:uFillTx/>
                <a:latin typeface="Arial" pitchFamily="34" charset="0"/>
                <a:ea typeface="+mn-ea"/>
                <a:cs typeface="Arial" pitchFamily="34" charset="0"/>
              </a:rPr>
              <a:t> people of Israel ate the paschal meal.</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baseline="0" dirty="0">
                <a:latin typeface="Arial" pitchFamily="34" charset="0"/>
                <a:cs typeface="Arial" pitchFamily="34" charset="0"/>
              </a:rPr>
              <a:t>2.	Pharaoh accepted his </a:t>
            </a:r>
            <a:r>
              <a:rPr lang="en-US" sz="2000" dirty="0">
                <a:latin typeface="Arial" pitchFamily="34" charset="0"/>
                <a:cs typeface="Arial" pitchFamily="34" charset="0"/>
              </a:rPr>
              <a:t>d</a:t>
            </a:r>
            <a:r>
              <a:rPr lang="en-US" sz="2000" baseline="0" dirty="0">
                <a:latin typeface="Arial" pitchFamily="34" charset="0"/>
                <a:cs typeface="Arial" pitchFamily="34" charset="0"/>
              </a:rPr>
              <a:t>efeat.</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3.	</a:t>
            </a:r>
            <a:r>
              <a:rPr kumimoji="0" lang="en-US" sz="2000" b="0" i="0" u="none" strike="noStrike" kern="1200" cap="none" spc="0" normalizeH="0" noProof="0" dirty="0">
                <a:ln>
                  <a:noFill/>
                </a:ln>
                <a:solidFill>
                  <a:schemeClr val="tx1"/>
                </a:solidFill>
                <a:effectLst/>
                <a:uLnTx/>
                <a:uFillTx/>
                <a:latin typeface="Arial" pitchFamily="34" charset="0"/>
                <a:ea typeface="+mn-ea"/>
                <a:cs typeface="Arial" pitchFamily="34" charset="0"/>
              </a:rPr>
              <a:t>The angel of God killed all the firstborn of Egypt.</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baseline="0" dirty="0">
                <a:latin typeface="Arial" pitchFamily="34" charset="0"/>
                <a:cs typeface="Arial" pitchFamily="34" charset="0"/>
              </a:rPr>
              <a:t>4.	The Egyptians compelled the Israelites to leave their land.</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5.	Pharaoh and his army pursued the Israelites</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6.	Moses stretched out the staff over the sea and divided it.</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kumimoji="0" lang="en-US" sz="20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7.	The Israelites journeyed through the wilderness and reached the sea.</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8.	The Egyptians who followed the Israelites through the divided sea were drowned in the water.</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9.	The Israelites walked through the divided sea as if through dry land.</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10.	The way through the sea was refilled with water.	</a:t>
            </a:r>
            <a:r>
              <a:rPr kumimoji="0" lang="en-US" sz="20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	</a:t>
            </a:r>
          </a:p>
        </p:txBody>
      </p:sp>
      <p:sp>
        <p:nvSpPr>
          <p:cNvPr id="7" name="Oval 6"/>
          <p:cNvSpPr/>
          <p:nvPr/>
        </p:nvSpPr>
        <p:spPr>
          <a:xfrm>
            <a:off x="13716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1</a:t>
            </a:r>
            <a:endParaRPr lang="en-US" sz="2500" b="1" dirty="0">
              <a:solidFill>
                <a:srgbClr val="FF0000"/>
              </a:solidFill>
              <a:latin typeface="Arial" pitchFamily="34" charset="0"/>
              <a:cs typeface="Arial" pitchFamily="34" charset="0"/>
            </a:endParaRPr>
          </a:p>
        </p:txBody>
      </p:sp>
      <p:sp>
        <p:nvSpPr>
          <p:cNvPr id="8" name="Oval 7"/>
          <p:cNvSpPr/>
          <p:nvPr/>
        </p:nvSpPr>
        <p:spPr>
          <a:xfrm>
            <a:off x="19812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2</a:t>
            </a:r>
            <a:endParaRPr lang="en-US" sz="2500" b="1" dirty="0">
              <a:solidFill>
                <a:srgbClr val="FF0000"/>
              </a:solidFill>
              <a:latin typeface="Arial" pitchFamily="34" charset="0"/>
              <a:cs typeface="Arial" pitchFamily="34" charset="0"/>
            </a:endParaRPr>
          </a:p>
        </p:txBody>
      </p:sp>
      <p:sp>
        <p:nvSpPr>
          <p:cNvPr id="9" name="Oval 8"/>
          <p:cNvSpPr/>
          <p:nvPr/>
        </p:nvSpPr>
        <p:spPr>
          <a:xfrm>
            <a:off x="25908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3</a:t>
            </a:r>
            <a:endParaRPr lang="en-US" sz="2500" b="1" dirty="0">
              <a:solidFill>
                <a:srgbClr val="FF0000"/>
              </a:solidFill>
              <a:latin typeface="Arial" pitchFamily="34" charset="0"/>
              <a:cs typeface="Arial" pitchFamily="34" charset="0"/>
            </a:endParaRPr>
          </a:p>
        </p:txBody>
      </p:sp>
      <p:sp>
        <p:nvSpPr>
          <p:cNvPr id="10" name="Oval 9"/>
          <p:cNvSpPr/>
          <p:nvPr/>
        </p:nvSpPr>
        <p:spPr>
          <a:xfrm>
            <a:off x="32004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4</a:t>
            </a:r>
            <a:endParaRPr lang="en-US" sz="2500" b="1" dirty="0">
              <a:solidFill>
                <a:srgbClr val="FF0000"/>
              </a:solidFill>
              <a:latin typeface="Arial" pitchFamily="34" charset="0"/>
              <a:cs typeface="Arial" pitchFamily="34" charset="0"/>
            </a:endParaRPr>
          </a:p>
        </p:txBody>
      </p:sp>
      <p:sp>
        <p:nvSpPr>
          <p:cNvPr id="11" name="Oval 10"/>
          <p:cNvSpPr/>
          <p:nvPr/>
        </p:nvSpPr>
        <p:spPr>
          <a:xfrm>
            <a:off x="38100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7</a:t>
            </a:r>
            <a:endParaRPr lang="en-US" sz="2500" b="1" dirty="0">
              <a:solidFill>
                <a:srgbClr val="FF0000"/>
              </a:solidFill>
              <a:latin typeface="Arial" pitchFamily="34" charset="0"/>
              <a:cs typeface="Arial" pitchFamily="34" charset="0"/>
            </a:endParaRPr>
          </a:p>
        </p:txBody>
      </p:sp>
      <p:sp>
        <p:nvSpPr>
          <p:cNvPr id="12" name="Oval 11"/>
          <p:cNvSpPr/>
          <p:nvPr/>
        </p:nvSpPr>
        <p:spPr>
          <a:xfrm>
            <a:off x="44196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6</a:t>
            </a:r>
            <a:endParaRPr lang="en-US" sz="2500" b="1" dirty="0">
              <a:solidFill>
                <a:srgbClr val="FF0000"/>
              </a:solidFill>
              <a:latin typeface="Arial" pitchFamily="34" charset="0"/>
              <a:cs typeface="Arial" pitchFamily="34" charset="0"/>
            </a:endParaRPr>
          </a:p>
        </p:txBody>
      </p:sp>
      <p:sp>
        <p:nvSpPr>
          <p:cNvPr id="13" name="Oval 12"/>
          <p:cNvSpPr/>
          <p:nvPr/>
        </p:nvSpPr>
        <p:spPr>
          <a:xfrm>
            <a:off x="50292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9</a:t>
            </a:r>
            <a:endParaRPr lang="en-US" sz="2500" b="1" dirty="0">
              <a:solidFill>
                <a:srgbClr val="FF0000"/>
              </a:solidFill>
              <a:latin typeface="Arial" pitchFamily="34" charset="0"/>
              <a:cs typeface="Arial" pitchFamily="34" charset="0"/>
            </a:endParaRPr>
          </a:p>
        </p:txBody>
      </p:sp>
      <p:sp>
        <p:nvSpPr>
          <p:cNvPr id="14" name="Oval 13"/>
          <p:cNvSpPr/>
          <p:nvPr/>
        </p:nvSpPr>
        <p:spPr>
          <a:xfrm>
            <a:off x="56388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5</a:t>
            </a:r>
            <a:endParaRPr lang="en-US" sz="2500" b="1" dirty="0">
              <a:solidFill>
                <a:srgbClr val="FF0000"/>
              </a:solidFill>
              <a:latin typeface="Arial" pitchFamily="34" charset="0"/>
              <a:cs typeface="Arial" pitchFamily="34" charset="0"/>
            </a:endParaRPr>
          </a:p>
        </p:txBody>
      </p:sp>
      <p:sp>
        <p:nvSpPr>
          <p:cNvPr id="15" name="Oval 14"/>
          <p:cNvSpPr/>
          <p:nvPr/>
        </p:nvSpPr>
        <p:spPr>
          <a:xfrm>
            <a:off x="6248400" y="5867400"/>
            <a:ext cx="7620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1</a:t>
            </a:r>
            <a:r>
              <a:rPr lang="en-US" sz="2500" b="1" dirty="0">
                <a:solidFill>
                  <a:srgbClr val="FF0000"/>
                </a:solidFill>
                <a:latin typeface="Arial" pitchFamily="34" charset="0"/>
                <a:cs typeface="Arial" pitchFamily="34" charset="0"/>
              </a:rPr>
              <a:t>0</a:t>
            </a:r>
            <a:endParaRPr lang="en-US" sz="2500" b="1" dirty="0">
              <a:solidFill>
                <a:srgbClr val="FF0000"/>
              </a:solidFill>
              <a:latin typeface="Arial" pitchFamily="34" charset="0"/>
              <a:cs typeface="Arial" pitchFamily="34" charset="0"/>
            </a:endParaRPr>
          </a:p>
        </p:txBody>
      </p:sp>
      <p:sp>
        <p:nvSpPr>
          <p:cNvPr id="16" name="Oval 15"/>
          <p:cNvSpPr/>
          <p:nvPr/>
        </p:nvSpPr>
        <p:spPr>
          <a:xfrm>
            <a:off x="7086600" y="58674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rgbClr val="FF0000"/>
                </a:solidFill>
                <a:latin typeface="Arial" pitchFamily="34" charset="0"/>
                <a:cs typeface="Arial" pitchFamily="34" charset="0"/>
              </a:rPr>
              <a:t>8</a:t>
            </a:r>
            <a:endParaRPr lang="en-US" sz="2500" b="1" dirty="0">
              <a:solidFill>
                <a:srgbClr val="FF0000"/>
              </a:solidFill>
              <a:latin typeface="Arial" pitchFamily="34" charset="0"/>
              <a:cs typeface="Arial" pitchFamily="34" charset="0"/>
            </a:endParaRPr>
          </a:p>
        </p:txBody>
      </p:sp>
      <p:sp>
        <p:nvSpPr>
          <p:cNvPr id="18" name="Content Placeholder 2"/>
          <p:cNvSpPr txBox="1">
            <a:spLocks/>
          </p:cNvSpPr>
          <p:nvPr/>
        </p:nvSpPr>
        <p:spPr>
          <a:xfrm>
            <a:off x="9601200" y="1524000"/>
            <a:ext cx="8686800" cy="4419600"/>
          </a:xfrm>
          <a:prstGeom prst="rect">
            <a:avLst/>
          </a:prstGeom>
        </p:spPr>
        <p:txBody>
          <a:bodyPr vert="horz">
            <a:noAutofit/>
          </a:bodyPr>
          <a:lstStyle/>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kumimoji="0" lang="en-US" sz="20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1.	The</a:t>
            </a:r>
            <a:r>
              <a:rPr kumimoji="0" lang="en-US" sz="2000" b="0" i="0" u="none" strike="noStrike" kern="1200" cap="none" spc="0" normalizeH="0" noProof="0" dirty="0">
                <a:ln>
                  <a:noFill/>
                </a:ln>
                <a:solidFill>
                  <a:schemeClr val="tx1"/>
                </a:solidFill>
                <a:effectLst/>
                <a:uLnTx/>
                <a:uFillTx/>
                <a:latin typeface="Arial" pitchFamily="34" charset="0"/>
                <a:ea typeface="+mn-ea"/>
                <a:cs typeface="Arial" pitchFamily="34" charset="0"/>
              </a:rPr>
              <a:t> people of Israel ate the paschal meal.</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baseline="0" dirty="0">
                <a:latin typeface="Arial" pitchFamily="34" charset="0"/>
                <a:cs typeface="Arial" pitchFamily="34" charset="0"/>
              </a:rPr>
              <a:t>2.	Pharaoh accepted his </a:t>
            </a:r>
            <a:r>
              <a:rPr lang="en-US" sz="2000" dirty="0">
                <a:latin typeface="Arial" pitchFamily="34" charset="0"/>
                <a:cs typeface="Arial" pitchFamily="34" charset="0"/>
              </a:rPr>
              <a:t>d</a:t>
            </a:r>
            <a:r>
              <a:rPr lang="en-US" sz="2000" baseline="0" dirty="0">
                <a:latin typeface="Arial" pitchFamily="34" charset="0"/>
                <a:cs typeface="Arial" pitchFamily="34" charset="0"/>
              </a:rPr>
              <a:t>efeat.</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dirty="0">
                <a:latin typeface="Arial" pitchFamily="34" charset="0"/>
                <a:cs typeface="Arial" pitchFamily="34" charset="0"/>
              </a:rPr>
              <a:t>3.	</a:t>
            </a:r>
            <a:r>
              <a:rPr kumimoji="0" lang="en-US" sz="2000" b="0" i="0" u="none" strike="noStrike" kern="1200" cap="none" spc="0" normalizeH="0" noProof="0" dirty="0">
                <a:ln>
                  <a:noFill/>
                </a:ln>
                <a:solidFill>
                  <a:schemeClr val="tx1"/>
                </a:solidFill>
                <a:effectLst/>
                <a:uLnTx/>
                <a:uFillTx/>
                <a:latin typeface="Arial" pitchFamily="34" charset="0"/>
                <a:ea typeface="+mn-ea"/>
                <a:cs typeface="Arial" pitchFamily="34" charset="0"/>
              </a:rPr>
              <a:t>The angel of God killed all the firstborn of Egypt.</a:t>
            </a:r>
          </a:p>
          <a:p>
            <a:pPr marL="457200" marR="0" lvl="0" indent="-457200" defTabSz="914400" rtl="0" eaLnBrk="1" fontAlgn="auto" latinLnBrk="0" hangingPunct="1">
              <a:lnSpc>
                <a:spcPct val="100000"/>
              </a:lnSpc>
              <a:spcBef>
                <a:spcPct val="20000"/>
              </a:spcBef>
              <a:spcAft>
                <a:spcPts val="0"/>
              </a:spcAft>
              <a:buClr>
                <a:schemeClr val="accent1"/>
              </a:buClr>
              <a:buSzPct val="70000"/>
              <a:tabLst/>
              <a:defRPr/>
            </a:pPr>
            <a:r>
              <a:rPr lang="en-US" sz="2000" baseline="0" dirty="0">
                <a:latin typeface="Arial" pitchFamily="34" charset="0"/>
                <a:cs typeface="Arial" pitchFamily="34" charset="0"/>
              </a:rPr>
              <a:t>4.	The Egyptians compelled the Israelites to leave their land.</a:t>
            </a:r>
          </a:p>
          <a:p>
            <a:pPr marL="457200" lvl="0" indent="-457200">
              <a:spcBef>
                <a:spcPct val="20000"/>
              </a:spcBef>
              <a:buClr>
                <a:schemeClr val="accent1"/>
              </a:buClr>
              <a:buSzPct val="70000"/>
            </a:pPr>
            <a:r>
              <a:rPr lang="en-US" sz="2000" dirty="0">
                <a:latin typeface="Arial" pitchFamily="34" charset="0"/>
                <a:cs typeface="Arial" pitchFamily="34" charset="0"/>
              </a:rPr>
              <a:t>5.	The </a:t>
            </a:r>
            <a:r>
              <a:rPr lang="en-US" sz="2000" dirty="0">
                <a:latin typeface="Arial" pitchFamily="34" charset="0"/>
                <a:cs typeface="Arial" pitchFamily="34" charset="0"/>
              </a:rPr>
              <a:t>Israelites journeyed through the wilderness and reached the sea</a:t>
            </a:r>
            <a:r>
              <a:rPr lang="en-US" sz="2000" dirty="0">
                <a:latin typeface="Arial" pitchFamily="34" charset="0"/>
                <a:cs typeface="Arial" pitchFamily="34" charset="0"/>
              </a:rPr>
              <a:t>.</a:t>
            </a:r>
          </a:p>
          <a:p>
            <a:pPr marL="457200" lvl="0" indent="-457200">
              <a:spcBef>
                <a:spcPct val="20000"/>
              </a:spcBef>
              <a:buClr>
                <a:schemeClr val="accent1"/>
              </a:buClr>
              <a:buSzPct val="70000"/>
            </a:pPr>
            <a:r>
              <a:rPr lang="en-US" sz="2000" dirty="0">
                <a:latin typeface="Arial" pitchFamily="34" charset="0"/>
                <a:cs typeface="Arial" pitchFamily="34" charset="0"/>
              </a:rPr>
              <a:t>6.	Moses </a:t>
            </a:r>
            <a:r>
              <a:rPr lang="en-US" sz="2000" dirty="0">
                <a:latin typeface="Arial" pitchFamily="34" charset="0"/>
                <a:cs typeface="Arial" pitchFamily="34" charset="0"/>
              </a:rPr>
              <a:t>stretched out the staff over the sea and divided </a:t>
            </a:r>
            <a:r>
              <a:rPr lang="en-US" sz="2000" dirty="0">
                <a:latin typeface="Arial" pitchFamily="34" charset="0"/>
                <a:cs typeface="Arial" pitchFamily="34" charset="0"/>
              </a:rPr>
              <a:t>it</a:t>
            </a:r>
          </a:p>
          <a:p>
            <a:pPr marL="457200" lvl="0" indent="-457200">
              <a:spcBef>
                <a:spcPct val="20000"/>
              </a:spcBef>
              <a:buClr>
                <a:schemeClr val="accent1"/>
              </a:buClr>
              <a:buSzPct val="70000"/>
            </a:pPr>
            <a:r>
              <a:rPr lang="en-US" sz="2000" dirty="0">
                <a:latin typeface="Arial" pitchFamily="34" charset="0"/>
                <a:cs typeface="Arial" pitchFamily="34" charset="0"/>
              </a:rPr>
              <a:t>7.	The </a:t>
            </a:r>
            <a:r>
              <a:rPr lang="en-US" sz="2000" dirty="0">
                <a:latin typeface="Arial" pitchFamily="34" charset="0"/>
                <a:cs typeface="Arial" pitchFamily="34" charset="0"/>
              </a:rPr>
              <a:t>Israelites walked through the divided sea as if through dry land</a:t>
            </a:r>
            <a:r>
              <a:rPr lang="en-US" sz="2000" dirty="0">
                <a:latin typeface="Arial" pitchFamily="34" charset="0"/>
                <a:cs typeface="Arial" pitchFamily="34" charset="0"/>
              </a:rPr>
              <a:t>.</a:t>
            </a:r>
          </a:p>
          <a:p>
            <a:pPr marL="457200" lvl="0" indent="-457200">
              <a:spcBef>
                <a:spcPct val="20000"/>
              </a:spcBef>
              <a:buClr>
                <a:schemeClr val="accent1"/>
              </a:buClr>
              <a:buSzPct val="70000"/>
            </a:pPr>
            <a:r>
              <a:rPr lang="en-US" sz="2000" dirty="0">
                <a:latin typeface="Arial" pitchFamily="34" charset="0"/>
                <a:cs typeface="Arial" pitchFamily="34" charset="0"/>
              </a:rPr>
              <a:t>8.	Pharaoh </a:t>
            </a:r>
            <a:r>
              <a:rPr lang="en-US" sz="2000" dirty="0">
                <a:latin typeface="Arial" pitchFamily="34" charset="0"/>
                <a:cs typeface="Arial" pitchFamily="34" charset="0"/>
              </a:rPr>
              <a:t>and his army pursued the </a:t>
            </a:r>
            <a:r>
              <a:rPr lang="en-US" sz="2000" dirty="0">
                <a:latin typeface="Arial" pitchFamily="34" charset="0"/>
                <a:cs typeface="Arial" pitchFamily="34" charset="0"/>
              </a:rPr>
              <a:t>Israelites</a:t>
            </a:r>
          </a:p>
          <a:p>
            <a:pPr marL="457200" lvl="0" indent="-457200">
              <a:spcBef>
                <a:spcPct val="20000"/>
              </a:spcBef>
              <a:buClr>
                <a:schemeClr val="accent1"/>
              </a:buClr>
              <a:buSzPct val="70000"/>
            </a:pPr>
            <a:r>
              <a:rPr lang="en-US" sz="2000" dirty="0">
                <a:latin typeface="Arial" pitchFamily="34" charset="0"/>
                <a:cs typeface="Arial" pitchFamily="34" charset="0"/>
              </a:rPr>
              <a:t>9.	The </a:t>
            </a:r>
            <a:r>
              <a:rPr lang="en-US" sz="2000" dirty="0">
                <a:latin typeface="Arial" pitchFamily="34" charset="0"/>
                <a:cs typeface="Arial" pitchFamily="34" charset="0"/>
              </a:rPr>
              <a:t>way through the sea was refilled with water</a:t>
            </a:r>
            <a:r>
              <a:rPr lang="en-US" sz="2000" dirty="0">
                <a:latin typeface="Arial" pitchFamily="34" charset="0"/>
                <a:cs typeface="Arial" pitchFamily="34" charset="0"/>
              </a:rPr>
              <a:t>.</a:t>
            </a:r>
          </a:p>
          <a:p>
            <a:pPr marL="457200" lvl="0" indent="-457200">
              <a:spcBef>
                <a:spcPct val="20000"/>
              </a:spcBef>
              <a:buClr>
                <a:schemeClr val="accent1"/>
              </a:buClr>
              <a:buSzPct val="70000"/>
            </a:pPr>
            <a:r>
              <a:rPr lang="en-US" sz="2000" dirty="0">
                <a:latin typeface="Arial" pitchFamily="34" charset="0"/>
                <a:cs typeface="Arial" pitchFamily="34" charset="0"/>
              </a:rPr>
              <a:t>10.	The </a:t>
            </a:r>
            <a:r>
              <a:rPr lang="en-US" sz="2000" dirty="0">
                <a:latin typeface="Arial" pitchFamily="34" charset="0"/>
                <a:cs typeface="Arial" pitchFamily="34" charset="0"/>
              </a:rPr>
              <a:t>Egyptians who followed the Israelites through the divided sea were drowned in the water. 		</a:t>
            </a:r>
            <a:endParaRPr lang="en-US" sz="2000" baseline="0" dirty="0">
              <a:latin typeface="Arial" pitchFamily="34" charset="0"/>
              <a:cs typeface="Arial" pitchFamily="34"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p:cTn id="25"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p:cTn id="31"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6">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calcmode="lin" valueType="num">
                                      <p:cBhvr>
                                        <p:cTn id="37"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6">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 calcmode="lin" valueType="num">
                                      <p:cBhvr>
                                        <p:cTn id="43"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6">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 calcmode="lin" valueType="num">
                                      <p:cBhvr>
                                        <p:cTn id="49"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6">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6">
                                            <p:txEl>
                                              <p:pRg st="6" end="6"/>
                                            </p:txEl>
                                          </p:spTgt>
                                        </p:tgtEl>
                                        <p:attrNameLst>
                                          <p:attrName>style.visibility</p:attrName>
                                        </p:attrNameLst>
                                      </p:cBhvr>
                                      <p:to>
                                        <p:strVal val="visible"/>
                                      </p:to>
                                    </p:set>
                                    <p:anim calcmode="lin" valueType="num">
                                      <p:cBhvr>
                                        <p:cTn id="55"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6">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6">
                                            <p:txEl>
                                              <p:pRg st="7" end="7"/>
                                            </p:txEl>
                                          </p:spTgt>
                                        </p:tgtEl>
                                        <p:attrNameLst>
                                          <p:attrName>style.visibility</p:attrName>
                                        </p:attrNameLst>
                                      </p:cBhvr>
                                      <p:to>
                                        <p:strVal val="visible"/>
                                      </p:to>
                                    </p:set>
                                    <p:anim calcmode="lin" valueType="num">
                                      <p:cBhvr>
                                        <p:cTn id="61"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6">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6">
                                            <p:txEl>
                                              <p:pRg st="8" end="8"/>
                                            </p:txEl>
                                          </p:spTgt>
                                        </p:tgtEl>
                                        <p:attrNameLst>
                                          <p:attrName>style.visibility</p:attrName>
                                        </p:attrNameLst>
                                      </p:cBhvr>
                                      <p:to>
                                        <p:strVal val="visible"/>
                                      </p:to>
                                    </p:set>
                                    <p:anim calcmode="lin" valueType="num">
                                      <p:cBhvr>
                                        <p:cTn id="67"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68" dur="500" fill="hold"/>
                                        <p:tgtEl>
                                          <p:spTgt spid="6">
                                            <p:txEl>
                                              <p:pRg st="8" end="8"/>
                                            </p:tx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6">
                                            <p:txEl>
                                              <p:pRg st="9" end="9"/>
                                            </p:txEl>
                                          </p:spTgt>
                                        </p:tgtEl>
                                        <p:attrNameLst>
                                          <p:attrName>style.visibility</p:attrName>
                                        </p:attrNameLst>
                                      </p:cBhvr>
                                      <p:to>
                                        <p:strVal val="visible"/>
                                      </p:to>
                                    </p:set>
                                    <p:anim calcmode="lin" valueType="num">
                                      <p:cBhvr>
                                        <p:cTn id="73" dur="500" fill="hold"/>
                                        <p:tgtEl>
                                          <p:spTgt spid="6">
                                            <p:txEl>
                                              <p:pRg st="9" end="9"/>
                                            </p:txEl>
                                          </p:spTgt>
                                        </p:tgtEl>
                                        <p:attrNameLst>
                                          <p:attrName>ppt_w</p:attrName>
                                        </p:attrNameLst>
                                      </p:cBhvr>
                                      <p:tavLst>
                                        <p:tav tm="0">
                                          <p:val>
                                            <p:fltVal val="0"/>
                                          </p:val>
                                        </p:tav>
                                        <p:tav tm="100000">
                                          <p:val>
                                            <p:strVal val="#ppt_w"/>
                                          </p:val>
                                        </p:tav>
                                      </p:tavLst>
                                    </p:anim>
                                    <p:anim calcmode="lin" valueType="num">
                                      <p:cBhvr>
                                        <p:cTn id="74" dur="500" fill="hold"/>
                                        <p:tgtEl>
                                          <p:spTgt spid="6">
                                            <p:txEl>
                                              <p:pRg st="9" end="9"/>
                                            </p:tx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 calcmode="lin" valueType="num">
                                      <p:cBhvr>
                                        <p:cTn id="79" dur="500" fill="hold"/>
                                        <p:tgtEl>
                                          <p:spTgt spid="7"/>
                                        </p:tgtEl>
                                        <p:attrNameLst>
                                          <p:attrName>ppt_w</p:attrName>
                                        </p:attrNameLst>
                                      </p:cBhvr>
                                      <p:tavLst>
                                        <p:tav tm="0">
                                          <p:val>
                                            <p:fltVal val="0"/>
                                          </p:val>
                                        </p:tav>
                                        <p:tav tm="100000">
                                          <p:val>
                                            <p:strVal val="#ppt_w"/>
                                          </p:val>
                                        </p:tav>
                                      </p:tavLst>
                                    </p:anim>
                                    <p:anim calcmode="lin" valueType="num">
                                      <p:cBhvr>
                                        <p:cTn id="80" dur="500" fill="hold"/>
                                        <p:tgtEl>
                                          <p:spTgt spid="7"/>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p:cTn id="83" dur="500" fill="hold"/>
                                        <p:tgtEl>
                                          <p:spTgt spid="8"/>
                                        </p:tgtEl>
                                        <p:attrNameLst>
                                          <p:attrName>ppt_w</p:attrName>
                                        </p:attrNameLst>
                                      </p:cBhvr>
                                      <p:tavLst>
                                        <p:tav tm="0">
                                          <p:val>
                                            <p:fltVal val="0"/>
                                          </p:val>
                                        </p:tav>
                                        <p:tav tm="100000">
                                          <p:val>
                                            <p:strVal val="#ppt_w"/>
                                          </p:val>
                                        </p:tav>
                                      </p:tavLst>
                                    </p:anim>
                                    <p:anim calcmode="lin" valueType="num">
                                      <p:cBhvr>
                                        <p:cTn id="84" dur="500" fill="hold"/>
                                        <p:tgtEl>
                                          <p:spTgt spid="8"/>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9"/>
                                        </p:tgtEl>
                                        <p:attrNameLst>
                                          <p:attrName>style.visibility</p:attrName>
                                        </p:attrNameLst>
                                      </p:cBhvr>
                                      <p:to>
                                        <p:strVal val="visible"/>
                                      </p:to>
                                    </p:set>
                                    <p:anim calcmode="lin" valueType="num">
                                      <p:cBhvr>
                                        <p:cTn id="87" dur="500" fill="hold"/>
                                        <p:tgtEl>
                                          <p:spTgt spid="9"/>
                                        </p:tgtEl>
                                        <p:attrNameLst>
                                          <p:attrName>ppt_w</p:attrName>
                                        </p:attrNameLst>
                                      </p:cBhvr>
                                      <p:tavLst>
                                        <p:tav tm="0">
                                          <p:val>
                                            <p:fltVal val="0"/>
                                          </p:val>
                                        </p:tav>
                                        <p:tav tm="100000">
                                          <p:val>
                                            <p:strVal val="#ppt_w"/>
                                          </p:val>
                                        </p:tav>
                                      </p:tavLst>
                                    </p:anim>
                                    <p:anim calcmode="lin" valueType="num">
                                      <p:cBhvr>
                                        <p:cTn id="88" dur="500" fill="hold"/>
                                        <p:tgtEl>
                                          <p:spTgt spid="9"/>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p:cTn id="91" dur="500" fill="hold"/>
                                        <p:tgtEl>
                                          <p:spTgt spid="10"/>
                                        </p:tgtEl>
                                        <p:attrNameLst>
                                          <p:attrName>ppt_w</p:attrName>
                                        </p:attrNameLst>
                                      </p:cBhvr>
                                      <p:tavLst>
                                        <p:tav tm="0">
                                          <p:val>
                                            <p:fltVal val="0"/>
                                          </p:val>
                                        </p:tav>
                                        <p:tav tm="100000">
                                          <p:val>
                                            <p:strVal val="#ppt_w"/>
                                          </p:val>
                                        </p:tav>
                                      </p:tavLst>
                                    </p:anim>
                                    <p:anim calcmode="lin" valueType="num">
                                      <p:cBhvr>
                                        <p:cTn id="92" dur="500" fill="hold"/>
                                        <p:tgtEl>
                                          <p:spTgt spid="10"/>
                                        </p:tgtEl>
                                        <p:attrNameLst>
                                          <p:attrName>ppt_h</p:attrName>
                                        </p:attrNameLst>
                                      </p:cBhvr>
                                      <p:tavLst>
                                        <p:tav tm="0">
                                          <p:val>
                                            <p:fltVal val="0"/>
                                          </p:val>
                                        </p:tav>
                                        <p:tav tm="100000">
                                          <p:val>
                                            <p:strVal val="#ppt_h"/>
                                          </p:val>
                                        </p:tav>
                                      </p:tavLst>
                                    </p:anim>
                                  </p:childTnLst>
                                </p:cTn>
                              </p:par>
                              <p:par>
                                <p:cTn id="93" presetID="23" presetClass="entr" presetSubtype="16" fill="hold" grpId="0" nodeType="withEffect">
                                  <p:stCondLst>
                                    <p:cond delay="0"/>
                                  </p:stCondLst>
                                  <p:childTnLst>
                                    <p:set>
                                      <p:cBhvr>
                                        <p:cTn id="94" dur="1" fill="hold">
                                          <p:stCondLst>
                                            <p:cond delay="0"/>
                                          </p:stCondLst>
                                        </p:cTn>
                                        <p:tgtEl>
                                          <p:spTgt spid="11"/>
                                        </p:tgtEl>
                                        <p:attrNameLst>
                                          <p:attrName>style.visibility</p:attrName>
                                        </p:attrNameLst>
                                      </p:cBhvr>
                                      <p:to>
                                        <p:strVal val="visible"/>
                                      </p:to>
                                    </p:set>
                                    <p:anim calcmode="lin" valueType="num">
                                      <p:cBhvr>
                                        <p:cTn id="95" dur="500" fill="hold"/>
                                        <p:tgtEl>
                                          <p:spTgt spid="11"/>
                                        </p:tgtEl>
                                        <p:attrNameLst>
                                          <p:attrName>ppt_w</p:attrName>
                                        </p:attrNameLst>
                                      </p:cBhvr>
                                      <p:tavLst>
                                        <p:tav tm="0">
                                          <p:val>
                                            <p:fltVal val="0"/>
                                          </p:val>
                                        </p:tav>
                                        <p:tav tm="100000">
                                          <p:val>
                                            <p:strVal val="#ppt_w"/>
                                          </p:val>
                                        </p:tav>
                                      </p:tavLst>
                                    </p:anim>
                                    <p:anim calcmode="lin" valueType="num">
                                      <p:cBhvr>
                                        <p:cTn id="96" dur="500" fill="hold"/>
                                        <p:tgtEl>
                                          <p:spTgt spid="11"/>
                                        </p:tgtEl>
                                        <p:attrNameLst>
                                          <p:attrName>ppt_h</p:attrName>
                                        </p:attrNameLst>
                                      </p:cBhvr>
                                      <p:tavLst>
                                        <p:tav tm="0">
                                          <p:val>
                                            <p:fltVal val="0"/>
                                          </p:val>
                                        </p:tav>
                                        <p:tav tm="100000">
                                          <p:val>
                                            <p:strVal val="#ppt_h"/>
                                          </p:val>
                                        </p:tav>
                                      </p:tavLst>
                                    </p:anim>
                                  </p:childTnLst>
                                </p:cTn>
                              </p:par>
                              <p:par>
                                <p:cTn id="97" presetID="23" presetClass="entr" presetSubtype="16" fill="hold" grpId="0" nodeType="withEffect">
                                  <p:stCondLst>
                                    <p:cond delay="0"/>
                                  </p:stCondLst>
                                  <p:childTnLst>
                                    <p:set>
                                      <p:cBhvr>
                                        <p:cTn id="98" dur="1" fill="hold">
                                          <p:stCondLst>
                                            <p:cond delay="0"/>
                                          </p:stCondLst>
                                        </p:cTn>
                                        <p:tgtEl>
                                          <p:spTgt spid="12"/>
                                        </p:tgtEl>
                                        <p:attrNameLst>
                                          <p:attrName>style.visibility</p:attrName>
                                        </p:attrNameLst>
                                      </p:cBhvr>
                                      <p:to>
                                        <p:strVal val="visible"/>
                                      </p:to>
                                    </p:set>
                                    <p:anim calcmode="lin" valueType="num">
                                      <p:cBhvr>
                                        <p:cTn id="99" dur="500" fill="hold"/>
                                        <p:tgtEl>
                                          <p:spTgt spid="12"/>
                                        </p:tgtEl>
                                        <p:attrNameLst>
                                          <p:attrName>ppt_w</p:attrName>
                                        </p:attrNameLst>
                                      </p:cBhvr>
                                      <p:tavLst>
                                        <p:tav tm="0">
                                          <p:val>
                                            <p:fltVal val="0"/>
                                          </p:val>
                                        </p:tav>
                                        <p:tav tm="100000">
                                          <p:val>
                                            <p:strVal val="#ppt_w"/>
                                          </p:val>
                                        </p:tav>
                                      </p:tavLst>
                                    </p:anim>
                                    <p:anim calcmode="lin" valueType="num">
                                      <p:cBhvr>
                                        <p:cTn id="100" dur="500" fill="hold"/>
                                        <p:tgtEl>
                                          <p:spTgt spid="12"/>
                                        </p:tgtEl>
                                        <p:attrNameLst>
                                          <p:attrName>ppt_h</p:attrName>
                                        </p:attrNameLst>
                                      </p:cBhvr>
                                      <p:tavLst>
                                        <p:tav tm="0">
                                          <p:val>
                                            <p:fltVal val="0"/>
                                          </p:val>
                                        </p:tav>
                                        <p:tav tm="100000">
                                          <p:val>
                                            <p:strVal val="#ppt_h"/>
                                          </p:val>
                                        </p:tav>
                                      </p:tavLst>
                                    </p:anim>
                                  </p:childTnLst>
                                </p:cTn>
                              </p:par>
                              <p:par>
                                <p:cTn id="101" presetID="23" presetClass="entr" presetSubtype="16" fill="hold" grpId="0" nodeType="withEffect">
                                  <p:stCondLst>
                                    <p:cond delay="0"/>
                                  </p:stCondLst>
                                  <p:childTnLst>
                                    <p:set>
                                      <p:cBhvr>
                                        <p:cTn id="102" dur="1" fill="hold">
                                          <p:stCondLst>
                                            <p:cond delay="0"/>
                                          </p:stCondLst>
                                        </p:cTn>
                                        <p:tgtEl>
                                          <p:spTgt spid="13"/>
                                        </p:tgtEl>
                                        <p:attrNameLst>
                                          <p:attrName>style.visibility</p:attrName>
                                        </p:attrNameLst>
                                      </p:cBhvr>
                                      <p:to>
                                        <p:strVal val="visible"/>
                                      </p:to>
                                    </p:set>
                                    <p:anim calcmode="lin" valueType="num">
                                      <p:cBhvr>
                                        <p:cTn id="103" dur="500" fill="hold"/>
                                        <p:tgtEl>
                                          <p:spTgt spid="13"/>
                                        </p:tgtEl>
                                        <p:attrNameLst>
                                          <p:attrName>ppt_w</p:attrName>
                                        </p:attrNameLst>
                                      </p:cBhvr>
                                      <p:tavLst>
                                        <p:tav tm="0">
                                          <p:val>
                                            <p:fltVal val="0"/>
                                          </p:val>
                                        </p:tav>
                                        <p:tav tm="100000">
                                          <p:val>
                                            <p:strVal val="#ppt_w"/>
                                          </p:val>
                                        </p:tav>
                                      </p:tavLst>
                                    </p:anim>
                                    <p:anim calcmode="lin" valueType="num">
                                      <p:cBhvr>
                                        <p:cTn id="104" dur="500" fill="hold"/>
                                        <p:tgtEl>
                                          <p:spTgt spid="13"/>
                                        </p:tgtEl>
                                        <p:attrNameLst>
                                          <p:attrName>ppt_h</p:attrName>
                                        </p:attrNameLst>
                                      </p:cBhvr>
                                      <p:tavLst>
                                        <p:tav tm="0">
                                          <p:val>
                                            <p:fltVal val="0"/>
                                          </p:val>
                                        </p:tav>
                                        <p:tav tm="100000">
                                          <p:val>
                                            <p:strVal val="#ppt_h"/>
                                          </p:val>
                                        </p:tav>
                                      </p:tavLst>
                                    </p:anim>
                                  </p:childTnLst>
                                </p:cTn>
                              </p:par>
                              <p:par>
                                <p:cTn id="105" presetID="23" presetClass="entr" presetSubtype="16" fill="hold" grpId="0" nodeType="withEffect">
                                  <p:stCondLst>
                                    <p:cond delay="0"/>
                                  </p:stCondLst>
                                  <p:childTnLst>
                                    <p:set>
                                      <p:cBhvr>
                                        <p:cTn id="106" dur="1" fill="hold">
                                          <p:stCondLst>
                                            <p:cond delay="0"/>
                                          </p:stCondLst>
                                        </p:cTn>
                                        <p:tgtEl>
                                          <p:spTgt spid="14"/>
                                        </p:tgtEl>
                                        <p:attrNameLst>
                                          <p:attrName>style.visibility</p:attrName>
                                        </p:attrNameLst>
                                      </p:cBhvr>
                                      <p:to>
                                        <p:strVal val="visible"/>
                                      </p:to>
                                    </p:set>
                                    <p:anim calcmode="lin" valueType="num">
                                      <p:cBhvr>
                                        <p:cTn id="107" dur="500" fill="hold"/>
                                        <p:tgtEl>
                                          <p:spTgt spid="14"/>
                                        </p:tgtEl>
                                        <p:attrNameLst>
                                          <p:attrName>ppt_w</p:attrName>
                                        </p:attrNameLst>
                                      </p:cBhvr>
                                      <p:tavLst>
                                        <p:tav tm="0">
                                          <p:val>
                                            <p:fltVal val="0"/>
                                          </p:val>
                                        </p:tav>
                                        <p:tav tm="100000">
                                          <p:val>
                                            <p:strVal val="#ppt_w"/>
                                          </p:val>
                                        </p:tav>
                                      </p:tavLst>
                                    </p:anim>
                                    <p:anim calcmode="lin" valueType="num">
                                      <p:cBhvr>
                                        <p:cTn id="108" dur="500" fill="hold"/>
                                        <p:tgtEl>
                                          <p:spTgt spid="14"/>
                                        </p:tgtEl>
                                        <p:attrNameLst>
                                          <p:attrName>ppt_h</p:attrName>
                                        </p:attrNameLst>
                                      </p:cBhvr>
                                      <p:tavLst>
                                        <p:tav tm="0">
                                          <p:val>
                                            <p:fltVal val="0"/>
                                          </p:val>
                                        </p:tav>
                                        <p:tav tm="100000">
                                          <p:val>
                                            <p:strVal val="#ppt_h"/>
                                          </p:val>
                                        </p:tav>
                                      </p:tavLst>
                                    </p:anim>
                                  </p:childTnLst>
                                </p:cTn>
                              </p:par>
                              <p:par>
                                <p:cTn id="109" presetID="23" presetClass="entr" presetSubtype="16" fill="hold" grpId="0" nodeType="withEffect">
                                  <p:stCondLst>
                                    <p:cond delay="0"/>
                                  </p:stCondLst>
                                  <p:childTnLst>
                                    <p:set>
                                      <p:cBhvr>
                                        <p:cTn id="110" dur="1" fill="hold">
                                          <p:stCondLst>
                                            <p:cond delay="0"/>
                                          </p:stCondLst>
                                        </p:cTn>
                                        <p:tgtEl>
                                          <p:spTgt spid="15"/>
                                        </p:tgtEl>
                                        <p:attrNameLst>
                                          <p:attrName>style.visibility</p:attrName>
                                        </p:attrNameLst>
                                      </p:cBhvr>
                                      <p:to>
                                        <p:strVal val="visible"/>
                                      </p:to>
                                    </p:set>
                                    <p:anim calcmode="lin" valueType="num">
                                      <p:cBhvr>
                                        <p:cTn id="111" dur="500" fill="hold"/>
                                        <p:tgtEl>
                                          <p:spTgt spid="15"/>
                                        </p:tgtEl>
                                        <p:attrNameLst>
                                          <p:attrName>ppt_w</p:attrName>
                                        </p:attrNameLst>
                                      </p:cBhvr>
                                      <p:tavLst>
                                        <p:tav tm="0">
                                          <p:val>
                                            <p:fltVal val="0"/>
                                          </p:val>
                                        </p:tav>
                                        <p:tav tm="100000">
                                          <p:val>
                                            <p:strVal val="#ppt_w"/>
                                          </p:val>
                                        </p:tav>
                                      </p:tavLst>
                                    </p:anim>
                                    <p:anim calcmode="lin" valueType="num">
                                      <p:cBhvr>
                                        <p:cTn id="112" dur="500" fill="hold"/>
                                        <p:tgtEl>
                                          <p:spTgt spid="15"/>
                                        </p:tgtEl>
                                        <p:attrNameLst>
                                          <p:attrName>ppt_h</p:attrName>
                                        </p:attrNameLst>
                                      </p:cBhvr>
                                      <p:tavLst>
                                        <p:tav tm="0">
                                          <p:val>
                                            <p:fltVal val="0"/>
                                          </p:val>
                                        </p:tav>
                                        <p:tav tm="100000">
                                          <p:val>
                                            <p:strVal val="#ppt_h"/>
                                          </p:val>
                                        </p:tav>
                                      </p:tavLst>
                                    </p:anim>
                                  </p:childTnLst>
                                </p:cTn>
                              </p:par>
                              <p:par>
                                <p:cTn id="113" presetID="23" presetClass="entr" presetSubtype="16" fill="hold" grpId="0" nodeType="withEffect">
                                  <p:stCondLst>
                                    <p:cond delay="0"/>
                                  </p:stCondLst>
                                  <p:childTnLst>
                                    <p:set>
                                      <p:cBhvr>
                                        <p:cTn id="114" dur="1" fill="hold">
                                          <p:stCondLst>
                                            <p:cond delay="0"/>
                                          </p:stCondLst>
                                        </p:cTn>
                                        <p:tgtEl>
                                          <p:spTgt spid="16"/>
                                        </p:tgtEl>
                                        <p:attrNameLst>
                                          <p:attrName>style.visibility</p:attrName>
                                        </p:attrNameLst>
                                      </p:cBhvr>
                                      <p:to>
                                        <p:strVal val="visible"/>
                                      </p:to>
                                    </p:set>
                                    <p:anim calcmode="lin" valueType="num">
                                      <p:cBhvr>
                                        <p:cTn id="115" dur="500" fill="hold"/>
                                        <p:tgtEl>
                                          <p:spTgt spid="16"/>
                                        </p:tgtEl>
                                        <p:attrNameLst>
                                          <p:attrName>ppt_w</p:attrName>
                                        </p:attrNameLst>
                                      </p:cBhvr>
                                      <p:tavLst>
                                        <p:tav tm="0">
                                          <p:val>
                                            <p:fltVal val="0"/>
                                          </p:val>
                                        </p:tav>
                                        <p:tav tm="100000">
                                          <p:val>
                                            <p:strVal val="#ppt_w"/>
                                          </p:val>
                                        </p:tav>
                                      </p:tavLst>
                                    </p:anim>
                                    <p:anim calcmode="lin" valueType="num">
                                      <p:cBhvr>
                                        <p:cTn id="116"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22" presetClass="exit" presetSubtype="4" fill="hold" grpId="1" nodeType="clickEffect">
                                  <p:stCondLst>
                                    <p:cond delay="0"/>
                                  </p:stCondLst>
                                  <p:childTnLst>
                                    <p:animEffect transition="out" filter="wipe(down)">
                                      <p:cBhvr>
                                        <p:cTn id="120" dur="500"/>
                                        <p:tgtEl>
                                          <p:spTgt spid="6">
                                            <p:txEl>
                                              <p:pRg st="0" end="0"/>
                                            </p:txEl>
                                          </p:spTgt>
                                        </p:tgtEl>
                                      </p:cBhvr>
                                    </p:animEffect>
                                    <p:set>
                                      <p:cBhvr>
                                        <p:cTn id="121" dur="1" fill="hold">
                                          <p:stCondLst>
                                            <p:cond delay="499"/>
                                          </p:stCondLst>
                                        </p:cTn>
                                        <p:tgtEl>
                                          <p:spTgt spid="6">
                                            <p:txEl>
                                              <p:pRg st="0" end="0"/>
                                            </p:txEl>
                                          </p:spTgt>
                                        </p:tgtEl>
                                        <p:attrNameLst>
                                          <p:attrName>style.visibility</p:attrName>
                                        </p:attrNameLst>
                                      </p:cBhvr>
                                      <p:to>
                                        <p:strVal val="hidden"/>
                                      </p:to>
                                    </p:set>
                                  </p:childTnLst>
                                </p:cTn>
                              </p:par>
                              <p:par>
                                <p:cTn id="122" presetID="22" presetClass="exit" presetSubtype="4" fill="hold" grpId="1" nodeType="withEffect">
                                  <p:stCondLst>
                                    <p:cond delay="0"/>
                                  </p:stCondLst>
                                  <p:childTnLst>
                                    <p:animEffect transition="out" filter="wipe(down)">
                                      <p:cBhvr>
                                        <p:cTn id="123" dur="500"/>
                                        <p:tgtEl>
                                          <p:spTgt spid="6">
                                            <p:txEl>
                                              <p:pRg st="1" end="1"/>
                                            </p:txEl>
                                          </p:spTgt>
                                        </p:tgtEl>
                                      </p:cBhvr>
                                    </p:animEffect>
                                    <p:set>
                                      <p:cBhvr>
                                        <p:cTn id="124" dur="1" fill="hold">
                                          <p:stCondLst>
                                            <p:cond delay="499"/>
                                          </p:stCondLst>
                                        </p:cTn>
                                        <p:tgtEl>
                                          <p:spTgt spid="6">
                                            <p:txEl>
                                              <p:pRg st="1" end="1"/>
                                            </p:txEl>
                                          </p:spTgt>
                                        </p:tgtEl>
                                        <p:attrNameLst>
                                          <p:attrName>style.visibility</p:attrName>
                                        </p:attrNameLst>
                                      </p:cBhvr>
                                      <p:to>
                                        <p:strVal val="hidden"/>
                                      </p:to>
                                    </p:set>
                                  </p:childTnLst>
                                </p:cTn>
                              </p:par>
                              <p:par>
                                <p:cTn id="125" presetID="22" presetClass="exit" presetSubtype="4" fill="hold" grpId="1" nodeType="withEffect">
                                  <p:stCondLst>
                                    <p:cond delay="0"/>
                                  </p:stCondLst>
                                  <p:childTnLst>
                                    <p:animEffect transition="out" filter="wipe(down)">
                                      <p:cBhvr>
                                        <p:cTn id="126" dur="500"/>
                                        <p:tgtEl>
                                          <p:spTgt spid="6">
                                            <p:txEl>
                                              <p:pRg st="2" end="2"/>
                                            </p:txEl>
                                          </p:spTgt>
                                        </p:tgtEl>
                                      </p:cBhvr>
                                    </p:animEffect>
                                    <p:set>
                                      <p:cBhvr>
                                        <p:cTn id="127" dur="1" fill="hold">
                                          <p:stCondLst>
                                            <p:cond delay="499"/>
                                          </p:stCondLst>
                                        </p:cTn>
                                        <p:tgtEl>
                                          <p:spTgt spid="6">
                                            <p:txEl>
                                              <p:pRg st="2" end="2"/>
                                            </p:txEl>
                                          </p:spTgt>
                                        </p:tgtEl>
                                        <p:attrNameLst>
                                          <p:attrName>style.visibility</p:attrName>
                                        </p:attrNameLst>
                                      </p:cBhvr>
                                      <p:to>
                                        <p:strVal val="hidden"/>
                                      </p:to>
                                    </p:set>
                                  </p:childTnLst>
                                </p:cTn>
                              </p:par>
                              <p:par>
                                <p:cTn id="128" presetID="22" presetClass="exit" presetSubtype="4" fill="hold" grpId="1" nodeType="withEffect">
                                  <p:stCondLst>
                                    <p:cond delay="0"/>
                                  </p:stCondLst>
                                  <p:childTnLst>
                                    <p:animEffect transition="out" filter="wipe(down)">
                                      <p:cBhvr>
                                        <p:cTn id="129" dur="500"/>
                                        <p:tgtEl>
                                          <p:spTgt spid="6">
                                            <p:txEl>
                                              <p:pRg st="3" end="3"/>
                                            </p:txEl>
                                          </p:spTgt>
                                        </p:tgtEl>
                                      </p:cBhvr>
                                    </p:animEffect>
                                    <p:set>
                                      <p:cBhvr>
                                        <p:cTn id="130" dur="1" fill="hold">
                                          <p:stCondLst>
                                            <p:cond delay="499"/>
                                          </p:stCondLst>
                                        </p:cTn>
                                        <p:tgtEl>
                                          <p:spTgt spid="6">
                                            <p:txEl>
                                              <p:pRg st="3" end="3"/>
                                            </p:txEl>
                                          </p:spTgt>
                                        </p:tgtEl>
                                        <p:attrNameLst>
                                          <p:attrName>style.visibility</p:attrName>
                                        </p:attrNameLst>
                                      </p:cBhvr>
                                      <p:to>
                                        <p:strVal val="hidden"/>
                                      </p:to>
                                    </p:set>
                                  </p:childTnLst>
                                </p:cTn>
                              </p:par>
                              <p:par>
                                <p:cTn id="131" presetID="22" presetClass="exit" presetSubtype="4" fill="hold" grpId="1" nodeType="withEffect">
                                  <p:stCondLst>
                                    <p:cond delay="0"/>
                                  </p:stCondLst>
                                  <p:childTnLst>
                                    <p:animEffect transition="out" filter="wipe(down)">
                                      <p:cBhvr>
                                        <p:cTn id="132" dur="500"/>
                                        <p:tgtEl>
                                          <p:spTgt spid="6">
                                            <p:txEl>
                                              <p:pRg st="4" end="4"/>
                                            </p:txEl>
                                          </p:spTgt>
                                        </p:tgtEl>
                                      </p:cBhvr>
                                    </p:animEffect>
                                    <p:set>
                                      <p:cBhvr>
                                        <p:cTn id="133" dur="1" fill="hold">
                                          <p:stCondLst>
                                            <p:cond delay="499"/>
                                          </p:stCondLst>
                                        </p:cTn>
                                        <p:tgtEl>
                                          <p:spTgt spid="6">
                                            <p:txEl>
                                              <p:pRg st="4" end="4"/>
                                            </p:txEl>
                                          </p:spTgt>
                                        </p:tgtEl>
                                        <p:attrNameLst>
                                          <p:attrName>style.visibility</p:attrName>
                                        </p:attrNameLst>
                                      </p:cBhvr>
                                      <p:to>
                                        <p:strVal val="hidden"/>
                                      </p:to>
                                    </p:set>
                                  </p:childTnLst>
                                </p:cTn>
                              </p:par>
                              <p:par>
                                <p:cTn id="134" presetID="22" presetClass="exit" presetSubtype="4" fill="hold" grpId="1" nodeType="withEffect">
                                  <p:stCondLst>
                                    <p:cond delay="0"/>
                                  </p:stCondLst>
                                  <p:childTnLst>
                                    <p:animEffect transition="out" filter="wipe(down)">
                                      <p:cBhvr>
                                        <p:cTn id="135" dur="500"/>
                                        <p:tgtEl>
                                          <p:spTgt spid="6">
                                            <p:txEl>
                                              <p:pRg st="5" end="5"/>
                                            </p:txEl>
                                          </p:spTgt>
                                        </p:tgtEl>
                                      </p:cBhvr>
                                    </p:animEffect>
                                    <p:set>
                                      <p:cBhvr>
                                        <p:cTn id="136" dur="1" fill="hold">
                                          <p:stCondLst>
                                            <p:cond delay="499"/>
                                          </p:stCondLst>
                                        </p:cTn>
                                        <p:tgtEl>
                                          <p:spTgt spid="6">
                                            <p:txEl>
                                              <p:pRg st="5" end="5"/>
                                            </p:txEl>
                                          </p:spTgt>
                                        </p:tgtEl>
                                        <p:attrNameLst>
                                          <p:attrName>style.visibility</p:attrName>
                                        </p:attrNameLst>
                                      </p:cBhvr>
                                      <p:to>
                                        <p:strVal val="hidden"/>
                                      </p:to>
                                    </p:set>
                                  </p:childTnLst>
                                </p:cTn>
                              </p:par>
                              <p:par>
                                <p:cTn id="137" presetID="22" presetClass="exit" presetSubtype="4" fill="hold" grpId="1" nodeType="withEffect">
                                  <p:stCondLst>
                                    <p:cond delay="0"/>
                                  </p:stCondLst>
                                  <p:childTnLst>
                                    <p:animEffect transition="out" filter="wipe(down)">
                                      <p:cBhvr>
                                        <p:cTn id="138" dur="500"/>
                                        <p:tgtEl>
                                          <p:spTgt spid="6">
                                            <p:txEl>
                                              <p:pRg st="6" end="6"/>
                                            </p:txEl>
                                          </p:spTgt>
                                        </p:tgtEl>
                                      </p:cBhvr>
                                    </p:animEffect>
                                    <p:set>
                                      <p:cBhvr>
                                        <p:cTn id="139" dur="1" fill="hold">
                                          <p:stCondLst>
                                            <p:cond delay="499"/>
                                          </p:stCondLst>
                                        </p:cTn>
                                        <p:tgtEl>
                                          <p:spTgt spid="6">
                                            <p:txEl>
                                              <p:pRg st="6" end="6"/>
                                            </p:txEl>
                                          </p:spTgt>
                                        </p:tgtEl>
                                        <p:attrNameLst>
                                          <p:attrName>style.visibility</p:attrName>
                                        </p:attrNameLst>
                                      </p:cBhvr>
                                      <p:to>
                                        <p:strVal val="hidden"/>
                                      </p:to>
                                    </p:set>
                                  </p:childTnLst>
                                </p:cTn>
                              </p:par>
                              <p:par>
                                <p:cTn id="140" presetID="22" presetClass="exit" presetSubtype="4" fill="hold" grpId="1" nodeType="withEffect">
                                  <p:stCondLst>
                                    <p:cond delay="0"/>
                                  </p:stCondLst>
                                  <p:childTnLst>
                                    <p:animEffect transition="out" filter="wipe(down)">
                                      <p:cBhvr>
                                        <p:cTn id="141" dur="500"/>
                                        <p:tgtEl>
                                          <p:spTgt spid="6">
                                            <p:txEl>
                                              <p:pRg st="7" end="7"/>
                                            </p:txEl>
                                          </p:spTgt>
                                        </p:tgtEl>
                                      </p:cBhvr>
                                    </p:animEffect>
                                    <p:set>
                                      <p:cBhvr>
                                        <p:cTn id="142" dur="1" fill="hold">
                                          <p:stCondLst>
                                            <p:cond delay="499"/>
                                          </p:stCondLst>
                                        </p:cTn>
                                        <p:tgtEl>
                                          <p:spTgt spid="6">
                                            <p:txEl>
                                              <p:pRg st="7" end="7"/>
                                            </p:txEl>
                                          </p:spTgt>
                                        </p:tgtEl>
                                        <p:attrNameLst>
                                          <p:attrName>style.visibility</p:attrName>
                                        </p:attrNameLst>
                                      </p:cBhvr>
                                      <p:to>
                                        <p:strVal val="hidden"/>
                                      </p:to>
                                    </p:set>
                                  </p:childTnLst>
                                </p:cTn>
                              </p:par>
                              <p:par>
                                <p:cTn id="143" presetID="22" presetClass="exit" presetSubtype="4" fill="hold" grpId="1" nodeType="withEffect">
                                  <p:stCondLst>
                                    <p:cond delay="0"/>
                                  </p:stCondLst>
                                  <p:childTnLst>
                                    <p:animEffect transition="out" filter="wipe(down)">
                                      <p:cBhvr>
                                        <p:cTn id="144" dur="500"/>
                                        <p:tgtEl>
                                          <p:spTgt spid="6">
                                            <p:txEl>
                                              <p:pRg st="8" end="8"/>
                                            </p:txEl>
                                          </p:spTgt>
                                        </p:tgtEl>
                                      </p:cBhvr>
                                    </p:animEffect>
                                    <p:set>
                                      <p:cBhvr>
                                        <p:cTn id="145" dur="1" fill="hold">
                                          <p:stCondLst>
                                            <p:cond delay="499"/>
                                          </p:stCondLst>
                                        </p:cTn>
                                        <p:tgtEl>
                                          <p:spTgt spid="6">
                                            <p:txEl>
                                              <p:pRg st="8" end="8"/>
                                            </p:txEl>
                                          </p:spTgt>
                                        </p:tgtEl>
                                        <p:attrNameLst>
                                          <p:attrName>style.visibility</p:attrName>
                                        </p:attrNameLst>
                                      </p:cBhvr>
                                      <p:to>
                                        <p:strVal val="hidden"/>
                                      </p:to>
                                    </p:set>
                                  </p:childTnLst>
                                </p:cTn>
                              </p:par>
                              <p:par>
                                <p:cTn id="146" presetID="22" presetClass="exit" presetSubtype="4" fill="hold" grpId="1" nodeType="withEffect">
                                  <p:stCondLst>
                                    <p:cond delay="0"/>
                                  </p:stCondLst>
                                  <p:childTnLst>
                                    <p:animEffect transition="out" filter="wipe(down)">
                                      <p:cBhvr>
                                        <p:cTn id="147" dur="500"/>
                                        <p:tgtEl>
                                          <p:spTgt spid="6">
                                            <p:txEl>
                                              <p:pRg st="9" end="9"/>
                                            </p:txEl>
                                          </p:spTgt>
                                        </p:tgtEl>
                                      </p:cBhvr>
                                    </p:animEffect>
                                    <p:set>
                                      <p:cBhvr>
                                        <p:cTn id="148" dur="1" fill="hold">
                                          <p:stCondLst>
                                            <p:cond delay="499"/>
                                          </p:stCondLst>
                                        </p:cTn>
                                        <p:tgtEl>
                                          <p:spTgt spid="6">
                                            <p:txEl>
                                              <p:pRg st="9" end="9"/>
                                            </p:txEl>
                                          </p:spTgt>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63" presetClass="path" presetSubtype="0" accel="50000" decel="50000" fill="hold" grpId="0" nodeType="clickEffect">
                                  <p:stCondLst>
                                    <p:cond delay="0"/>
                                  </p:stCondLst>
                                  <p:childTnLst>
                                    <p:animMotion origin="layout" path="M -2.22045E-16 2.93303E-6 L -1.01667 -0.01109 " pathEditMode="relative" rAng="0" ptsTypes="AA">
                                      <p:cBhvr>
                                        <p:cTn id="152" dur="2000" fill="hold"/>
                                        <p:tgtEl>
                                          <p:spTgt spid="18"/>
                                        </p:tgtEl>
                                        <p:attrNameLst>
                                          <p:attrName>ppt_x</p:attrName>
                                          <p:attrName>ppt_y</p:attrName>
                                        </p:attrNameLst>
                                      </p:cBhvr>
                                      <p:rCtr x="-508" y="-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6" grpId="0" build="p"/>
      <p:bldP spid="6" grpId="1" build="allAtOnce"/>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43000"/>
            <a:ext cx="91440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p:cNvSpPr>
            <a:spLocks noGrp="1"/>
          </p:cNvSpPr>
          <p:nvPr>
            <p:ph type="title"/>
          </p:nvPr>
        </p:nvSpPr>
        <p:spPr>
          <a:xfrm>
            <a:off x="0" y="1600200"/>
            <a:ext cx="9144000" cy="838200"/>
          </a:xfrm>
        </p:spPr>
        <p:txBody>
          <a:bodyPr>
            <a:normAutofit/>
          </a:bodyPr>
          <a:lstStyle/>
          <a:p>
            <a:pPr algn="ctr"/>
            <a:r>
              <a:rPr lang="en-US" sz="3000" b="1" dirty="0">
                <a:solidFill>
                  <a:srgbClr val="FF00FF"/>
                </a:solidFill>
                <a:latin typeface="Cooper Std Black" pitchFamily="18" charset="0"/>
                <a:cs typeface="Times New Roman" pitchFamily="18" charset="0"/>
              </a:rPr>
              <a:t>LET US FIND OUT THE ANSWER</a:t>
            </a:r>
          </a:p>
        </p:txBody>
      </p:sp>
      <p:sp>
        <p:nvSpPr>
          <p:cNvPr id="5" name="Content Placeholder 2"/>
          <p:cNvSpPr>
            <a:spLocks noGrp="1"/>
          </p:cNvSpPr>
          <p:nvPr>
            <p:ph idx="1"/>
          </p:nvPr>
        </p:nvSpPr>
        <p:spPr>
          <a:xfrm>
            <a:off x="228600" y="2590800"/>
            <a:ext cx="8686800" cy="3352800"/>
          </a:xfrm>
        </p:spPr>
        <p:txBody>
          <a:bodyPr>
            <a:normAutofit fontScale="92500" lnSpcReduction="20000"/>
          </a:bodyPr>
          <a:lstStyle/>
          <a:p>
            <a:pPr marL="457200" indent="-457200">
              <a:lnSpc>
                <a:spcPct val="150000"/>
              </a:lnSpc>
              <a:buNone/>
            </a:pPr>
            <a:r>
              <a:rPr lang="en-US" sz="2300" dirty="0">
                <a:solidFill>
                  <a:schemeClr val="tx1"/>
                </a:solidFill>
                <a:latin typeface="Arial" pitchFamily="34" charset="0"/>
                <a:cs typeface="Arial" pitchFamily="34" charset="0"/>
              </a:rPr>
              <a:t>1.	</a:t>
            </a:r>
            <a:r>
              <a:rPr lang="en-US" sz="2300" dirty="0">
                <a:solidFill>
                  <a:schemeClr val="tx1"/>
                </a:solidFill>
                <a:latin typeface="Arial" pitchFamily="34" charset="0"/>
                <a:cs typeface="Arial" pitchFamily="34" charset="0"/>
              </a:rPr>
              <a:t>What was the sign that God worked through Aaron before Pharaoh?</a:t>
            </a:r>
            <a:endParaRPr lang="en-US" sz="2300" dirty="0">
              <a:solidFill>
                <a:schemeClr val="tx1"/>
              </a:solidFill>
              <a:latin typeface="Arial" pitchFamily="34" charset="0"/>
              <a:cs typeface="Arial" pitchFamily="34" charset="0"/>
            </a:endParaRPr>
          </a:p>
          <a:p>
            <a:pPr marL="457200" indent="-457200" algn="just">
              <a:lnSpc>
                <a:spcPct val="150000"/>
              </a:lnSpc>
              <a:buNone/>
            </a:pPr>
            <a:r>
              <a:rPr lang="en-US" sz="2300" dirty="0">
                <a:solidFill>
                  <a:schemeClr val="tx1"/>
                </a:solidFill>
                <a:latin typeface="Arial" pitchFamily="34" charset="0"/>
                <a:cs typeface="Arial" pitchFamily="34" charset="0"/>
              </a:rPr>
              <a:t>2.	</a:t>
            </a:r>
            <a:r>
              <a:rPr lang="en-US" sz="2300" dirty="0">
                <a:solidFill>
                  <a:schemeClr val="tx1"/>
                </a:solidFill>
                <a:latin typeface="Arial" pitchFamily="34" charset="0"/>
                <a:cs typeface="Arial" pitchFamily="34" charset="0"/>
              </a:rPr>
              <a:t>Why did God send ten plagues over Egypt?</a:t>
            </a:r>
            <a:endParaRPr lang="en-US" sz="2300" dirty="0">
              <a:solidFill>
                <a:schemeClr val="tx1"/>
              </a:solidFill>
              <a:latin typeface="Arial" pitchFamily="34" charset="0"/>
              <a:cs typeface="Arial" pitchFamily="34" charset="0"/>
            </a:endParaRPr>
          </a:p>
          <a:p>
            <a:pPr marL="457200" indent="-457200">
              <a:lnSpc>
                <a:spcPct val="150000"/>
              </a:lnSpc>
              <a:buNone/>
            </a:pPr>
            <a:r>
              <a:rPr lang="en-US" sz="2300" dirty="0">
                <a:solidFill>
                  <a:schemeClr val="tx1"/>
                </a:solidFill>
                <a:latin typeface="Arial" pitchFamily="34" charset="0"/>
                <a:cs typeface="Arial" pitchFamily="34" charset="0"/>
              </a:rPr>
              <a:t>3.	</a:t>
            </a:r>
            <a:r>
              <a:rPr lang="en-US" sz="2300" dirty="0">
                <a:solidFill>
                  <a:schemeClr val="tx1"/>
                </a:solidFill>
                <a:latin typeface="Arial" pitchFamily="34" charset="0"/>
                <a:cs typeface="Arial" pitchFamily="34" charset="0"/>
              </a:rPr>
              <a:t>What was the direction given by God for the celebration of Paschal meal?</a:t>
            </a:r>
            <a:endParaRPr lang="en-US" sz="2300" dirty="0">
              <a:solidFill>
                <a:schemeClr val="tx1"/>
              </a:solidFill>
              <a:latin typeface="Arial" pitchFamily="34" charset="0"/>
              <a:cs typeface="Arial" pitchFamily="34" charset="0"/>
            </a:endParaRPr>
          </a:p>
          <a:p>
            <a:pPr marL="457200" indent="-457200">
              <a:lnSpc>
                <a:spcPct val="150000"/>
              </a:lnSpc>
              <a:buNone/>
            </a:pPr>
            <a:r>
              <a:rPr lang="en-US" sz="2300" dirty="0">
                <a:solidFill>
                  <a:schemeClr val="tx1"/>
                </a:solidFill>
                <a:latin typeface="Arial" pitchFamily="34" charset="0"/>
                <a:cs typeface="Arial" pitchFamily="34" charset="0"/>
              </a:rPr>
              <a:t>4.	</a:t>
            </a:r>
            <a:r>
              <a:rPr lang="en-US" sz="2300" dirty="0">
                <a:solidFill>
                  <a:schemeClr val="tx1"/>
                </a:solidFill>
                <a:latin typeface="Arial" pitchFamily="34" charset="0"/>
                <a:cs typeface="Arial" pitchFamily="34" charset="0"/>
              </a:rPr>
              <a:t>What was the tenth plague which afflicted Egyptians?</a:t>
            </a:r>
            <a:endParaRPr lang="en-US" sz="2300" dirty="0">
              <a:solidFill>
                <a:schemeClr val="tx1"/>
              </a:solidFill>
              <a:latin typeface="Arial" pitchFamily="34" charset="0"/>
              <a:cs typeface="Arial" pitchFamily="34" charset="0"/>
            </a:endParaRPr>
          </a:p>
          <a:p>
            <a:pPr marL="457200" indent="-457200">
              <a:lnSpc>
                <a:spcPct val="150000"/>
              </a:lnSpc>
              <a:buNone/>
            </a:pPr>
            <a:r>
              <a:rPr lang="en-US" sz="2300" dirty="0">
                <a:solidFill>
                  <a:schemeClr val="tx1"/>
                </a:solidFill>
                <a:latin typeface="Arial" pitchFamily="34" charset="0"/>
                <a:cs typeface="Arial" pitchFamily="34" charset="0"/>
              </a:rPr>
              <a:t>5.	What is the meaning of the word pass-over?</a:t>
            </a:r>
          </a:p>
          <a:p>
            <a:pPr marL="457200" indent="-457200">
              <a:lnSpc>
                <a:spcPct val="150000"/>
              </a:lnSpc>
              <a:buNone/>
            </a:pPr>
            <a:r>
              <a:rPr lang="en-US" sz="2300" dirty="0">
                <a:solidFill>
                  <a:schemeClr val="tx1"/>
                </a:solidFill>
                <a:latin typeface="Arial" pitchFamily="34" charset="0"/>
                <a:cs typeface="Arial" pitchFamily="34" charset="0"/>
              </a:rPr>
              <a:t>6.	Why did the Israelites celebrate the feast of pass-over</a:t>
            </a:r>
            <a:endParaRPr lang="en-US" sz="2300" dirty="0">
              <a:solidFill>
                <a:schemeClr val="tx1"/>
              </a:solidFill>
              <a:latin typeface="Arial" pitchFamily="34" charset="0"/>
              <a:cs typeface="Arial" pitchFamily="34" charset="0"/>
            </a:endParaRPr>
          </a:p>
        </p:txBody>
      </p:sp>
      <p:sp>
        <p:nvSpPr>
          <p:cNvPr id="7" name="Rectangle 6"/>
          <p:cNvSpPr/>
          <p:nvPr/>
        </p:nvSpPr>
        <p:spPr>
          <a:xfrm>
            <a:off x="0" y="1981200"/>
            <a:ext cx="914400" cy="15240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0800000">
            <a:off x="8229600" y="1981200"/>
            <a:ext cx="914400" cy="15240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p:cTn id="37"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p:cTn id="43"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5">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6" name="Picture 4" descr="C:\Users\user\Desktop\vadafone\G_Multi01.gif"/>
          <p:cNvPicPr>
            <a:picLocks noChangeAspect="1" noChangeArrowheads="1" noCrop="1"/>
          </p:cNvPicPr>
          <p:nvPr/>
        </p:nvPicPr>
        <p:blipFill>
          <a:blip r:embed="rId2" cstate="print"/>
          <a:srcRect/>
          <a:stretch>
            <a:fillRect/>
          </a:stretch>
        </p:blipFill>
        <p:spPr bwMode="auto">
          <a:xfrm>
            <a:off x="1828800" y="1600200"/>
            <a:ext cx="5410200" cy="3657600"/>
          </a:xfrm>
          <a:prstGeom prst="rect">
            <a:avLst/>
          </a:prstGeom>
          <a:noFill/>
        </p:spPr>
      </p:pic>
      <p:pic>
        <p:nvPicPr>
          <p:cNvPr id="9" name="Picture 2" descr="C:\Users\user\Desktop\SMCC PHOTO\Candle-06-june.gif"/>
          <p:cNvPicPr>
            <a:picLocks noChangeAspect="1" noChangeArrowheads="1" noCrop="1"/>
          </p:cNvPicPr>
          <p:nvPr/>
        </p:nvPicPr>
        <p:blipFill>
          <a:blip r:embed="rId3" cstate="print"/>
          <a:srcRect/>
          <a:stretch>
            <a:fillRect/>
          </a:stretch>
        </p:blipFill>
        <p:spPr bwMode="auto">
          <a:xfrm>
            <a:off x="3810000" y="1357544"/>
            <a:ext cx="1524000" cy="2071456"/>
          </a:xfrm>
          <a:prstGeom prst="rect">
            <a:avLst/>
          </a:prstGeom>
          <a:noFill/>
        </p:spPr>
      </p:pic>
      <p:sp>
        <p:nvSpPr>
          <p:cNvPr id="5" name="Rectangle 4"/>
          <p:cNvSpPr/>
          <p:nvPr/>
        </p:nvSpPr>
        <p:spPr>
          <a:xfrm>
            <a:off x="914400" y="4343400"/>
            <a:ext cx="7315200" cy="124649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7500" b="1" cap="none" spc="0"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rPr>
              <a:t>Thank </a:t>
            </a:r>
            <a:r>
              <a:rPr lang="en-US" sz="7500" b="1"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rPr>
              <a:t>you</a:t>
            </a:r>
            <a:endParaRPr lang="en-US" sz="7500" b="1" cap="none" spc="0"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endParaRPr>
          </a:p>
        </p:txBody>
      </p:sp>
      <p:pic>
        <p:nvPicPr>
          <p:cNvPr id="14" name="Picture 8" descr="mobile 032"/>
          <p:cNvPicPr>
            <a:picLocks noChangeAspect="1" noChangeArrowheads="1" noCrop="1"/>
          </p:cNvPicPr>
          <p:nvPr/>
        </p:nvPicPr>
        <p:blipFill>
          <a:blip r:embed="rId4" cstate="print"/>
          <a:srcRect/>
          <a:stretch>
            <a:fillRect/>
          </a:stretch>
        </p:blipFill>
        <p:spPr bwMode="auto">
          <a:xfrm rot="19266774">
            <a:off x="3962138" y="3504262"/>
            <a:ext cx="1257057" cy="928432"/>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par>
                                <p:cTn id="11" presetID="1" presetClass="path" presetSubtype="0" accel="50000" decel="50000" fill="hold" nodeType="withEffect">
                                  <p:stCondLst>
                                    <p:cond delay="0"/>
                                  </p:stCondLst>
                                  <p:childTnLst>
                                    <p:animMotion origin="layout" path="M 0 0  C 0.069 0  0.125 0.07467  0.125 0.16667  C 0.125 0.25867  0.069 0.33333  0 0.33333  C -0.069 0.33333  -0.125 0.25867  -0.125 0.16667  C -0.125 0.07467  -0.069 0  0 0  Z" pathEditMode="relative" ptsTypes="">
                                      <p:cBhvr>
                                        <p:cTn id="12" dur="2000" fill="hold"/>
                                        <p:tgtEl>
                                          <p:spTgt spid="14"/>
                                        </p:tgtEl>
                                        <p:attrNameLst>
                                          <p:attrName>ppt_x</p:attrName>
                                          <p:attrName>ppt_y</p:attrName>
                                        </p:attrNameLst>
                                      </p:cBhvr>
                                    </p:animMotion>
                                  </p:childTnLst>
                                </p:cTn>
                              </p:par>
                            </p:childTnLst>
                          </p:cTn>
                        </p:par>
                        <p:par>
                          <p:cTn id="13" fill="hold">
                            <p:stCondLst>
                              <p:cond delay="2000"/>
                            </p:stCondLst>
                            <p:childTnLst>
                              <p:par>
                                <p:cTn id="14" presetID="26" presetClass="emph" presetSubtype="0" fill="hold" grpId="1" nodeType="afterEffect">
                                  <p:stCondLst>
                                    <p:cond delay="0"/>
                                  </p:stCondLst>
                                  <p:iterate type="lt">
                                    <p:tmPct val="0"/>
                                  </p:iterate>
                                  <p:childTnLst>
                                    <p:animEffect transition="out" filter="fade">
                                      <p:cBhvr>
                                        <p:cTn id="15" dur="500" tmFilter="0, 0; .2, .5; .8, .5; 1, 0"/>
                                        <p:tgtEl>
                                          <p:spTgt spid="5"/>
                                        </p:tgtEl>
                                      </p:cBhvr>
                                    </p:animEffect>
                                    <p:animScale>
                                      <p:cBhvr>
                                        <p:cTn id="1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28600"/>
            <a:ext cx="8458200" cy="1143000"/>
          </a:xfrm>
        </p:spPr>
        <p:txBody>
          <a:bodyPr>
            <a:normAutofit lnSpcReduction="10000"/>
          </a:bodyPr>
          <a:lstStyle/>
          <a:p>
            <a:pPr algn="ctr"/>
            <a:r>
              <a:rPr lang="en-US" sz="3000" b="1" dirty="0">
                <a:solidFill>
                  <a:schemeClr val="tx1"/>
                </a:solidFill>
                <a:latin typeface="Cooper Std Black" pitchFamily="18" charset="0"/>
                <a:cs typeface="Times New Roman" pitchFamily="18" charset="0"/>
              </a:rPr>
              <a:t>LESSON 6</a:t>
            </a:r>
          </a:p>
          <a:p>
            <a:pPr algn="ctr"/>
            <a:r>
              <a:rPr lang="en-US" sz="3500" b="1" u="sng" dirty="0">
                <a:solidFill>
                  <a:srgbClr val="FF0000"/>
                </a:solidFill>
                <a:latin typeface="Cooper Std Black" pitchFamily="18" charset="0"/>
                <a:ea typeface="Ebrima" pitchFamily="2" charset="0"/>
                <a:cs typeface="Times New Roman" pitchFamily="18" charset="0"/>
              </a:rPr>
              <a:t>TOWARDS FREEDOM</a:t>
            </a:r>
          </a:p>
        </p:txBody>
      </p:sp>
      <p:pic>
        <p:nvPicPr>
          <p:cNvPr id="4" name="Picture 3" descr="C:\Users\user\Desktop\p1420821.jpg"/>
          <p:cNvPicPr>
            <a:picLocks noChangeAspect="1" noChangeArrowheads="1"/>
          </p:cNvPicPr>
          <p:nvPr/>
        </p:nvPicPr>
        <p:blipFill>
          <a:blip r:embed="rId2" cstate="print"/>
          <a:srcRect l="4651"/>
          <a:stretch>
            <a:fillRect/>
          </a:stretch>
        </p:blipFill>
        <p:spPr bwMode="auto">
          <a:xfrm>
            <a:off x="914400" y="1575420"/>
            <a:ext cx="7315200" cy="528258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581400"/>
            <a:ext cx="8686800" cy="3048000"/>
          </a:xfrm>
        </p:spPr>
        <p:txBody>
          <a:bodyPr>
            <a:noAutofit/>
          </a:bodyPr>
          <a:lstStyle/>
          <a:p>
            <a:pPr marL="0" indent="0" algn="just">
              <a:buNone/>
            </a:pPr>
            <a:r>
              <a:rPr lang="en-US" sz="2500" dirty="0">
                <a:solidFill>
                  <a:schemeClr val="tx1"/>
                </a:solidFill>
                <a:latin typeface="Arial" pitchFamily="34" charset="0"/>
                <a:cs typeface="Arial" pitchFamily="34" charset="0"/>
              </a:rPr>
              <a:t>	</a:t>
            </a:r>
            <a:r>
              <a:rPr lang="en-US" sz="2500" dirty="0">
                <a:solidFill>
                  <a:srgbClr val="FF0000"/>
                </a:solidFill>
                <a:latin typeface="Arial" pitchFamily="34" charset="0"/>
                <a:cs typeface="Arial" pitchFamily="34" charset="0"/>
              </a:rPr>
              <a:t>“ You must tell Aaron whatever I command you. Let Aaron take to the Pharaoh asking him to send the Israelites away from his </a:t>
            </a:r>
            <a:r>
              <a:rPr lang="en-US" sz="2500" dirty="0" err="1">
                <a:solidFill>
                  <a:srgbClr val="FF0000"/>
                </a:solidFill>
                <a:latin typeface="Arial" pitchFamily="34" charset="0"/>
                <a:cs typeface="Arial" pitchFamily="34" charset="0"/>
              </a:rPr>
              <a:t>Iand</a:t>
            </a:r>
            <a:r>
              <a:rPr lang="en-US" sz="2500" dirty="0">
                <a:solidFill>
                  <a:srgbClr val="FF0000"/>
                </a:solidFill>
                <a:latin typeface="Arial" pitchFamily="34" charset="0"/>
                <a:cs typeface="Arial" pitchFamily="34" charset="0"/>
              </a:rPr>
              <a:t> ” </a:t>
            </a:r>
            <a:r>
              <a:rPr lang="en-US" sz="2500" dirty="0">
                <a:solidFill>
                  <a:schemeClr val="tx1"/>
                </a:solidFill>
                <a:latin typeface="Arial" pitchFamily="34" charset="0"/>
                <a:cs typeface="Arial" pitchFamily="34" charset="0"/>
              </a:rPr>
              <a:t>(Ex. 7:2</a:t>
            </a:r>
            <a:r>
              <a:rPr lang="en-US" sz="2500" dirty="0">
                <a:solidFill>
                  <a:schemeClr val="tx1"/>
                </a:solidFill>
                <a:latin typeface="Arial" pitchFamily="34" charset="0"/>
                <a:cs typeface="Arial" pitchFamily="34" charset="0"/>
              </a:rPr>
              <a:t>).</a:t>
            </a:r>
          </a:p>
          <a:p>
            <a:pPr marL="0" indent="0" algn="just">
              <a:buNone/>
            </a:pPr>
            <a:endParaRPr lang="en-US" sz="2500" dirty="0">
              <a:solidFill>
                <a:schemeClr val="tx1"/>
              </a:solidFill>
              <a:latin typeface="Arial" pitchFamily="34" charset="0"/>
              <a:cs typeface="Arial" pitchFamily="34" charset="0"/>
            </a:endParaRPr>
          </a:p>
          <a:p>
            <a:pPr marL="0" indent="0" algn="just">
              <a:buNone/>
            </a:pPr>
            <a:r>
              <a:rPr lang="en-US" sz="2500" dirty="0">
                <a:solidFill>
                  <a:schemeClr val="tx1"/>
                </a:solidFill>
                <a:latin typeface="Arial" pitchFamily="34" charset="0"/>
                <a:cs typeface="Arial" pitchFamily="34" charset="0"/>
              </a:rPr>
              <a:t>	</a:t>
            </a:r>
            <a:r>
              <a:rPr lang="en-US" sz="2500" dirty="0">
                <a:solidFill>
                  <a:srgbClr val="00B0F0"/>
                </a:solidFill>
                <a:latin typeface="Arial" pitchFamily="34" charset="0"/>
                <a:cs typeface="Arial" pitchFamily="34" charset="0"/>
              </a:rPr>
              <a:t>“If the Pharaoh asks you for a sign, you must ask Aaron to take your staff and throw it down before you. It will change into a snake”.</a:t>
            </a:r>
          </a:p>
        </p:txBody>
      </p:sp>
      <p:pic>
        <p:nvPicPr>
          <p:cNvPr id="2050" name="Picture 2" descr="C:\Users\user\Desktop\4. God.jpg"/>
          <p:cNvPicPr>
            <a:picLocks noChangeAspect="1" noChangeArrowheads="1"/>
          </p:cNvPicPr>
          <p:nvPr/>
        </p:nvPicPr>
        <p:blipFill>
          <a:blip r:embed="rId2" cstate="print"/>
          <a:srcRect/>
          <a:stretch>
            <a:fillRect/>
          </a:stretch>
        </p:blipFill>
        <p:spPr bwMode="auto">
          <a:xfrm>
            <a:off x="0" y="0"/>
            <a:ext cx="4572000" cy="3429000"/>
          </a:xfrm>
          <a:prstGeom prst="rect">
            <a:avLst/>
          </a:prstGeom>
          <a:noFill/>
        </p:spPr>
      </p:pic>
      <p:pic>
        <p:nvPicPr>
          <p:cNvPr id="2051" name="Picture 3" descr="C:\Users\user\Desktop\9-snakes.jpg"/>
          <p:cNvPicPr>
            <a:picLocks noChangeAspect="1" noChangeArrowheads="1"/>
          </p:cNvPicPr>
          <p:nvPr/>
        </p:nvPicPr>
        <p:blipFill>
          <a:blip r:embed="rId3" cstate="print"/>
          <a:srcRect/>
          <a:stretch>
            <a:fillRect/>
          </a:stretch>
        </p:blipFill>
        <p:spPr bwMode="auto">
          <a:xfrm>
            <a:off x="4572000" y="0"/>
            <a:ext cx="4572000" cy="34290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0" y="0"/>
            <a:ext cx="9144000" cy="6858000"/>
            <a:chOff x="0" y="0"/>
            <a:chExt cx="9144000" cy="6858000"/>
          </a:xfrm>
        </p:grpSpPr>
        <p:pic>
          <p:nvPicPr>
            <p:cNvPr id="4099" name="Picture 3" descr="C:\Users\user\Desktop\10 Plagues visual butt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1" name="Rectangle 20"/>
            <p:cNvSpPr/>
            <p:nvPr/>
          </p:nvSpPr>
          <p:spPr>
            <a:xfrm>
              <a:off x="0" y="0"/>
              <a:ext cx="6934200" cy="190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2"/>
          <p:cNvSpPr>
            <a:spLocks noGrp="1"/>
          </p:cNvSpPr>
          <p:nvPr>
            <p:ph idx="1"/>
          </p:nvPr>
        </p:nvSpPr>
        <p:spPr>
          <a:xfrm>
            <a:off x="152400" y="2133600"/>
            <a:ext cx="2514600" cy="4495800"/>
          </a:xfrm>
        </p:spPr>
        <p:txBody>
          <a:bodyPr>
            <a:noAutofit/>
          </a:bodyPr>
          <a:lstStyle/>
          <a:p>
            <a:pPr marL="288925" indent="-288925" algn="just">
              <a:buNone/>
            </a:pPr>
            <a:r>
              <a:rPr lang="en-US" sz="1300" b="1" dirty="0">
                <a:solidFill>
                  <a:srgbClr val="00B0F0"/>
                </a:solidFill>
                <a:latin typeface="Arial Narrow" pitchFamily="34" charset="0"/>
                <a:cs typeface="Arial" pitchFamily="34" charset="0"/>
              </a:rPr>
              <a:t>1.	Water </a:t>
            </a:r>
            <a:r>
              <a:rPr lang="en-US" sz="1300" b="1" dirty="0">
                <a:solidFill>
                  <a:srgbClr val="00B0F0"/>
                </a:solidFill>
                <a:latin typeface="Arial Narrow" pitchFamily="34" charset="0"/>
                <a:cs typeface="Arial" pitchFamily="34" charset="0"/>
              </a:rPr>
              <a:t>turns to </a:t>
            </a:r>
            <a:r>
              <a:rPr lang="en-US" sz="1300" b="1" dirty="0">
                <a:solidFill>
                  <a:srgbClr val="00B0F0"/>
                </a:solidFill>
                <a:latin typeface="Arial Narrow" pitchFamily="34" charset="0"/>
                <a:cs typeface="Arial" pitchFamily="34" charset="0"/>
              </a:rPr>
              <a:t>God.</a:t>
            </a:r>
          </a:p>
          <a:p>
            <a:pPr marL="288925" indent="-288925" algn="just">
              <a:buNone/>
              <a:tabLst>
                <a:tab pos="347663" algn="l"/>
              </a:tabLst>
            </a:pPr>
            <a:r>
              <a:rPr lang="en-US" sz="1300" b="1" dirty="0">
                <a:solidFill>
                  <a:srgbClr val="00B0F0"/>
                </a:solidFill>
                <a:latin typeface="Arial Narrow" pitchFamily="34" charset="0"/>
                <a:cs typeface="Arial" pitchFamily="34" charset="0"/>
              </a:rPr>
              <a:t>2.	Large </a:t>
            </a:r>
            <a:r>
              <a:rPr lang="en-US" sz="1300" b="1" dirty="0">
                <a:solidFill>
                  <a:srgbClr val="00B0F0"/>
                </a:solidFill>
                <a:latin typeface="Arial Narrow" pitchFamily="34" charset="0"/>
                <a:cs typeface="Arial" pitchFamily="34" charset="0"/>
              </a:rPr>
              <a:t>number of </a:t>
            </a:r>
            <a:r>
              <a:rPr lang="en-US" sz="1300" b="1" dirty="0">
                <a:solidFill>
                  <a:srgbClr val="00B0F0"/>
                </a:solidFill>
                <a:latin typeface="Arial Narrow" pitchFamily="34" charset="0"/>
                <a:cs typeface="Arial" pitchFamily="34" charset="0"/>
              </a:rPr>
              <a:t>frogs plague </a:t>
            </a:r>
            <a:r>
              <a:rPr lang="en-US" sz="1300" b="1" dirty="0">
                <a:solidFill>
                  <a:srgbClr val="00B0F0"/>
                </a:solidFill>
                <a:latin typeface="Arial Narrow" pitchFamily="34" charset="0"/>
                <a:cs typeface="Arial" pitchFamily="34" charset="0"/>
              </a:rPr>
              <a:t>the land.</a:t>
            </a:r>
          </a:p>
          <a:p>
            <a:pPr marL="288925" indent="-288925" algn="just">
              <a:buNone/>
            </a:pPr>
            <a:r>
              <a:rPr lang="en-US" sz="1300" b="1" dirty="0">
                <a:solidFill>
                  <a:srgbClr val="00B0F0"/>
                </a:solidFill>
                <a:latin typeface="Arial Narrow" pitchFamily="34" charset="0"/>
                <a:cs typeface="Arial" pitchFamily="34" charset="0"/>
              </a:rPr>
              <a:t>3.	Gnats </a:t>
            </a:r>
            <a:r>
              <a:rPr lang="en-US" sz="1300" b="1" dirty="0">
                <a:solidFill>
                  <a:srgbClr val="00B0F0"/>
                </a:solidFill>
                <a:latin typeface="Arial Narrow" pitchFamily="34" charset="0"/>
                <a:cs typeface="Arial" pitchFamily="34" charset="0"/>
              </a:rPr>
              <a:t>plague humans and animals.</a:t>
            </a:r>
          </a:p>
          <a:p>
            <a:pPr marL="288925" indent="-288925" algn="just">
              <a:buNone/>
            </a:pPr>
            <a:r>
              <a:rPr lang="en-US" sz="1300" b="1" dirty="0">
                <a:solidFill>
                  <a:srgbClr val="00B0F0"/>
                </a:solidFill>
                <a:latin typeface="Arial Narrow" pitchFamily="34" charset="0"/>
                <a:cs typeface="Arial" pitchFamily="34" charset="0"/>
              </a:rPr>
              <a:t>4. </a:t>
            </a:r>
            <a:r>
              <a:rPr lang="en-US" sz="1300" b="1" dirty="0">
                <a:solidFill>
                  <a:srgbClr val="00B0F0"/>
                </a:solidFill>
                <a:latin typeface="Arial Narrow" pitchFamily="34" charset="0"/>
                <a:cs typeface="Arial" pitchFamily="34" charset="0"/>
              </a:rPr>
              <a:t>	The </a:t>
            </a:r>
            <a:r>
              <a:rPr lang="en-US" sz="1300" b="1" dirty="0">
                <a:solidFill>
                  <a:srgbClr val="00B0F0"/>
                </a:solidFill>
                <a:latin typeface="Arial Narrow" pitchFamily="34" charset="0"/>
                <a:cs typeface="Arial" pitchFamily="34" charset="0"/>
              </a:rPr>
              <a:t>houses of the Pharaoh and the Egyptians filled with swarms of Flies.</a:t>
            </a:r>
          </a:p>
          <a:p>
            <a:pPr marL="288925" indent="-288925" algn="just">
              <a:buNone/>
            </a:pPr>
            <a:r>
              <a:rPr lang="en-US" sz="1300" b="1" dirty="0">
                <a:solidFill>
                  <a:srgbClr val="00B0F0"/>
                </a:solidFill>
                <a:latin typeface="Arial Narrow" pitchFamily="34" charset="0"/>
                <a:cs typeface="Arial" pitchFamily="34" charset="0"/>
              </a:rPr>
              <a:t>5.	The </a:t>
            </a:r>
            <a:r>
              <a:rPr lang="en-US" sz="1300" b="1" dirty="0">
                <a:solidFill>
                  <a:srgbClr val="00B0F0"/>
                </a:solidFill>
                <a:latin typeface="Arial Narrow" pitchFamily="34" charset="0"/>
                <a:cs typeface="Arial" pitchFamily="34" charset="0"/>
              </a:rPr>
              <a:t>livestock of the Egyptians die of pestilence.</a:t>
            </a:r>
          </a:p>
          <a:p>
            <a:pPr marL="288925" indent="-288925" algn="just">
              <a:buNone/>
            </a:pPr>
            <a:r>
              <a:rPr lang="en-US" sz="1300" b="1" dirty="0">
                <a:solidFill>
                  <a:srgbClr val="00B0F0"/>
                </a:solidFill>
                <a:latin typeface="Arial Narrow" pitchFamily="34" charset="0"/>
                <a:cs typeface="Arial" pitchFamily="34" charset="0"/>
              </a:rPr>
              <a:t>6.	Festering </a:t>
            </a:r>
            <a:r>
              <a:rPr lang="en-US" sz="1300" b="1" dirty="0">
                <a:solidFill>
                  <a:srgbClr val="00B0F0"/>
                </a:solidFill>
                <a:latin typeface="Arial Narrow" pitchFamily="34" charset="0"/>
                <a:cs typeface="Arial" pitchFamily="34" charset="0"/>
              </a:rPr>
              <a:t>boils afflict humans and animals.</a:t>
            </a:r>
          </a:p>
          <a:p>
            <a:pPr marL="288925" indent="-288925" algn="just">
              <a:buNone/>
            </a:pPr>
            <a:r>
              <a:rPr lang="en-US" sz="1300" b="1" dirty="0">
                <a:solidFill>
                  <a:srgbClr val="00B0F0"/>
                </a:solidFill>
                <a:latin typeface="Arial Narrow" pitchFamily="34" charset="0"/>
                <a:cs typeface="Arial" pitchFamily="34" charset="0"/>
              </a:rPr>
              <a:t>7.	Rain </a:t>
            </a:r>
            <a:r>
              <a:rPr lang="en-US" sz="1300" b="1" dirty="0">
                <a:solidFill>
                  <a:srgbClr val="00B0F0"/>
                </a:solidFill>
                <a:latin typeface="Arial Narrow" pitchFamily="34" charset="0"/>
                <a:cs typeface="Arial" pitchFamily="34" charset="0"/>
              </a:rPr>
              <a:t>of hail, flash of fire and thunder.</a:t>
            </a:r>
          </a:p>
          <a:p>
            <a:pPr marL="288925" indent="-288925" algn="just">
              <a:buNone/>
            </a:pPr>
            <a:r>
              <a:rPr lang="en-US" sz="1300" b="1" dirty="0">
                <a:solidFill>
                  <a:srgbClr val="00B0F0"/>
                </a:solidFill>
                <a:latin typeface="Arial Narrow" pitchFamily="34" charset="0"/>
                <a:cs typeface="Arial" pitchFamily="34" charset="0"/>
              </a:rPr>
              <a:t>8.	Swarm </a:t>
            </a:r>
            <a:r>
              <a:rPr lang="en-US" sz="1300" b="1" dirty="0">
                <a:solidFill>
                  <a:srgbClr val="00B0F0"/>
                </a:solidFill>
                <a:latin typeface="Arial Narrow" pitchFamily="34" charset="0"/>
                <a:cs typeface="Arial" pitchFamily="34" charset="0"/>
              </a:rPr>
              <a:t>of </a:t>
            </a:r>
            <a:r>
              <a:rPr lang="en-US" sz="1300" b="1" dirty="0" err="1">
                <a:solidFill>
                  <a:srgbClr val="00B0F0"/>
                </a:solidFill>
                <a:latin typeface="Arial Narrow" pitchFamily="34" charset="0"/>
                <a:cs typeface="Arial" pitchFamily="34" charset="0"/>
              </a:rPr>
              <a:t>Iocusts</a:t>
            </a:r>
            <a:r>
              <a:rPr lang="en-US" sz="1300" b="1" dirty="0">
                <a:solidFill>
                  <a:srgbClr val="00B0F0"/>
                </a:solidFill>
                <a:latin typeface="Arial Narrow" pitchFamily="34" charset="0"/>
                <a:cs typeface="Arial" pitchFamily="34" charset="0"/>
              </a:rPr>
              <a:t>.</a:t>
            </a:r>
          </a:p>
          <a:p>
            <a:pPr marL="288925" indent="-288925" algn="just">
              <a:buNone/>
            </a:pPr>
            <a:r>
              <a:rPr lang="en-US" sz="1300" b="1" dirty="0">
                <a:solidFill>
                  <a:srgbClr val="00B0F0"/>
                </a:solidFill>
                <a:latin typeface="Arial Narrow" pitchFamily="34" charset="0"/>
                <a:cs typeface="Arial" pitchFamily="34" charset="0"/>
              </a:rPr>
              <a:t>9.	Three </a:t>
            </a:r>
            <a:r>
              <a:rPr lang="en-US" sz="1300" b="1" dirty="0">
                <a:solidFill>
                  <a:srgbClr val="00B0F0"/>
                </a:solidFill>
                <a:latin typeface="Arial Narrow" pitchFamily="34" charset="0"/>
                <a:cs typeface="Arial" pitchFamily="34" charset="0"/>
              </a:rPr>
              <a:t>days of darkness.</a:t>
            </a:r>
          </a:p>
          <a:p>
            <a:pPr marL="288925" indent="-288925" algn="just">
              <a:buNone/>
            </a:pPr>
            <a:r>
              <a:rPr lang="en-US" sz="1300" b="1" dirty="0">
                <a:solidFill>
                  <a:srgbClr val="00B0F0"/>
                </a:solidFill>
                <a:latin typeface="Arial Narrow" pitchFamily="34" charset="0"/>
                <a:cs typeface="Arial" pitchFamily="34" charset="0"/>
              </a:rPr>
              <a:t>10.	Death </a:t>
            </a:r>
            <a:r>
              <a:rPr lang="en-US" sz="1300" b="1" dirty="0">
                <a:solidFill>
                  <a:srgbClr val="00B0F0"/>
                </a:solidFill>
                <a:latin typeface="Arial Narrow" pitchFamily="34" charset="0"/>
                <a:cs typeface="Arial" pitchFamily="34" charset="0"/>
              </a:rPr>
              <a:t>of every first born of the Egyptians. </a:t>
            </a:r>
          </a:p>
        </p:txBody>
      </p:sp>
      <p:pic>
        <p:nvPicPr>
          <p:cNvPr id="4100" name="Picture 4" descr="C:\Users\user\Desktop\Untitled-1.png"/>
          <p:cNvPicPr>
            <a:picLocks noChangeAspect="1" noChangeArrowheads="1"/>
          </p:cNvPicPr>
          <p:nvPr/>
        </p:nvPicPr>
        <p:blipFill>
          <a:blip r:embed="rId3" cstate="print"/>
          <a:srcRect/>
          <a:stretch>
            <a:fillRect/>
          </a:stretch>
        </p:blipFill>
        <p:spPr bwMode="auto">
          <a:xfrm>
            <a:off x="4648200" y="1905000"/>
            <a:ext cx="2243138" cy="1450975"/>
          </a:xfrm>
          <a:prstGeom prst="rect">
            <a:avLst/>
          </a:prstGeom>
          <a:noFill/>
        </p:spPr>
      </p:pic>
      <p:pic>
        <p:nvPicPr>
          <p:cNvPr id="4101" name="Picture 5" descr="C:\Users\user\Desktop\free digital stamp_green frog.png"/>
          <p:cNvPicPr>
            <a:picLocks noChangeAspect="1" noChangeArrowheads="1"/>
          </p:cNvPicPr>
          <p:nvPr/>
        </p:nvPicPr>
        <p:blipFill>
          <a:blip r:embed="rId4" cstate="print"/>
          <a:srcRect/>
          <a:stretch>
            <a:fillRect/>
          </a:stretch>
        </p:blipFill>
        <p:spPr bwMode="auto">
          <a:xfrm>
            <a:off x="2815532" y="3115676"/>
            <a:ext cx="461068" cy="431386"/>
          </a:xfrm>
          <a:prstGeom prst="rect">
            <a:avLst/>
          </a:prstGeom>
          <a:noFill/>
        </p:spPr>
      </p:pic>
      <p:pic>
        <p:nvPicPr>
          <p:cNvPr id="9" name="Picture 5" descr="C:\Users\user\Desktop\free digital stamp_green frog.png"/>
          <p:cNvPicPr>
            <a:picLocks noChangeAspect="1" noChangeArrowheads="1"/>
          </p:cNvPicPr>
          <p:nvPr/>
        </p:nvPicPr>
        <p:blipFill>
          <a:blip r:embed="rId4" cstate="print"/>
          <a:srcRect/>
          <a:stretch>
            <a:fillRect/>
          </a:stretch>
        </p:blipFill>
        <p:spPr bwMode="auto">
          <a:xfrm>
            <a:off x="3276600" y="2971800"/>
            <a:ext cx="461068" cy="431386"/>
          </a:xfrm>
          <a:prstGeom prst="rect">
            <a:avLst/>
          </a:prstGeom>
          <a:noFill/>
        </p:spPr>
      </p:pic>
      <p:pic>
        <p:nvPicPr>
          <p:cNvPr id="10" name="Picture 5" descr="C:\Users\user\Desktop\free digital stamp_green frog.png"/>
          <p:cNvPicPr>
            <a:picLocks noChangeAspect="1" noChangeArrowheads="1"/>
          </p:cNvPicPr>
          <p:nvPr/>
        </p:nvPicPr>
        <p:blipFill>
          <a:blip r:embed="rId4" cstate="print"/>
          <a:srcRect/>
          <a:stretch>
            <a:fillRect/>
          </a:stretch>
        </p:blipFill>
        <p:spPr bwMode="auto">
          <a:xfrm>
            <a:off x="3733800" y="3048000"/>
            <a:ext cx="461068" cy="431386"/>
          </a:xfrm>
          <a:prstGeom prst="rect">
            <a:avLst/>
          </a:prstGeom>
          <a:noFill/>
        </p:spPr>
      </p:pic>
      <p:pic>
        <p:nvPicPr>
          <p:cNvPr id="11" name="Picture 5" descr="C:\Users\user\Desktop\free digital stamp_green frog.png"/>
          <p:cNvPicPr>
            <a:picLocks noChangeAspect="1" noChangeArrowheads="1"/>
          </p:cNvPicPr>
          <p:nvPr/>
        </p:nvPicPr>
        <p:blipFill>
          <a:blip r:embed="rId4" cstate="print"/>
          <a:srcRect/>
          <a:stretch>
            <a:fillRect/>
          </a:stretch>
        </p:blipFill>
        <p:spPr bwMode="auto">
          <a:xfrm>
            <a:off x="4191000" y="3124200"/>
            <a:ext cx="461068" cy="431386"/>
          </a:xfrm>
          <a:prstGeom prst="rect">
            <a:avLst/>
          </a:prstGeom>
          <a:noFill/>
        </p:spPr>
      </p:pic>
      <p:pic>
        <p:nvPicPr>
          <p:cNvPr id="12" name="Picture 5" descr="C:\Users\user\Desktop\free digital stamp_green frog.png"/>
          <p:cNvPicPr>
            <a:picLocks noChangeAspect="1" noChangeArrowheads="1"/>
          </p:cNvPicPr>
          <p:nvPr/>
        </p:nvPicPr>
        <p:blipFill>
          <a:blip r:embed="rId4" cstate="print"/>
          <a:srcRect/>
          <a:stretch>
            <a:fillRect/>
          </a:stretch>
        </p:blipFill>
        <p:spPr bwMode="auto">
          <a:xfrm>
            <a:off x="4267200" y="2743200"/>
            <a:ext cx="461068" cy="431386"/>
          </a:xfrm>
          <a:prstGeom prst="rect">
            <a:avLst/>
          </a:prstGeom>
          <a:noFill/>
        </p:spPr>
      </p:pic>
      <p:pic>
        <p:nvPicPr>
          <p:cNvPr id="13" name="Picture 5" descr="C:\Users\user\Desktop\free digital stamp_green frog.png"/>
          <p:cNvPicPr>
            <a:picLocks noChangeAspect="1" noChangeArrowheads="1"/>
          </p:cNvPicPr>
          <p:nvPr/>
        </p:nvPicPr>
        <p:blipFill>
          <a:blip r:embed="rId4" cstate="print"/>
          <a:srcRect/>
          <a:stretch>
            <a:fillRect/>
          </a:stretch>
        </p:blipFill>
        <p:spPr bwMode="auto">
          <a:xfrm>
            <a:off x="3429000" y="2667000"/>
            <a:ext cx="461068" cy="431386"/>
          </a:xfrm>
          <a:prstGeom prst="rect">
            <a:avLst/>
          </a:prstGeom>
          <a:noFill/>
        </p:spPr>
      </p:pic>
      <p:pic>
        <p:nvPicPr>
          <p:cNvPr id="4102" name="Picture 6" descr="C:\Users\user\Desktop\real-frog.png"/>
          <p:cNvPicPr>
            <a:picLocks noChangeAspect="1" noChangeArrowheads="1"/>
          </p:cNvPicPr>
          <p:nvPr/>
        </p:nvPicPr>
        <p:blipFill>
          <a:blip r:embed="rId5" cstate="print"/>
          <a:srcRect/>
          <a:stretch>
            <a:fillRect/>
          </a:stretch>
        </p:blipFill>
        <p:spPr bwMode="auto">
          <a:xfrm>
            <a:off x="3810000" y="2743200"/>
            <a:ext cx="533400" cy="356732"/>
          </a:xfrm>
          <a:prstGeom prst="rect">
            <a:avLst/>
          </a:prstGeom>
          <a:noFill/>
        </p:spPr>
      </p:pic>
      <p:pic>
        <p:nvPicPr>
          <p:cNvPr id="15" name="Picture 6" descr="C:\Users\user\Desktop\real-frog.png"/>
          <p:cNvPicPr>
            <a:picLocks noChangeAspect="1" noChangeArrowheads="1"/>
          </p:cNvPicPr>
          <p:nvPr/>
        </p:nvPicPr>
        <p:blipFill>
          <a:blip r:embed="rId5" cstate="print"/>
          <a:srcRect/>
          <a:stretch>
            <a:fillRect/>
          </a:stretch>
        </p:blipFill>
        <p:spPr bwMode="auto">
          <a:xfrm>
            <a:off x="4038600" y="2362200"/>
            <a:ext cx="533400" cy="356732"/>
          </a:xfrm>
          <a:prstGeom prst="rect">
            <a:avLst/>
          </a:prstGeom>
          <a:noFill/>
        </p:spPr>
      </p:pic>
      <p:pic>
        <p:nvPicPr>
          <p:cNvPr id="16" name="Picture 6" descr="C:\Users\user\Desktop\real-frog.png"/>
          <p:cNvPicPr>
            <a:picLocks noChangeAspect="1" noChangeArrowheads="1"/>
          </p:cNvPicPr>
          <p:nvPr/>
        </p:nvPicPr>
        <p:blipFill>
          <a:blip r:embed="rId5" cstate="print"/>
          <a:srcRect/>
          <a:stretch>
            <a:fillRect/>
          </a:stretch>
        </p:blipFill>
        <p:spPr bwMode="auto">
          <a:xfrm>
            <a:off x="2819400" y="2743200"/>
            <a:ext cx="533400" cy="356732"/>
          </a:xfrm>
          <a:prstGeom prst="rect">
            <a:avLst/>
          </a:prstGeom>
          <a:noFill/>
        </p:spPr>
      </p:pic>
      <p:pic>
        <p:nvPicPr>
          <p:cNvPr id="4103" name="Picture 7" descr="C:\Users\user\Desktop\1.png"/>
          <p:cNvPicPr>
            <a:picLocks noChangeAspect="1" noChangeArrowheads="1"/>
          </p:cNvPicPr>
          <p:nvPr/>
        </p:nvPicPr>
        <p:blipFill>
          <a:blip r:embed="rId6" cstate="print"/>
          <a:srcRect/>
          <a:stretch>
            <a:fillRect/>
          </a:stretch>
        </p:blipFill>
        <p:spPr bwMode="auto">
          <a:xfrm>
            <a:off x="7162800" y="1905000"/>
            <a:ext cx="1801233" cy="1447800"/>
          </a:xfrm>
          <a:prstGeom prst="rect">
            <a:avLst/>
          </a:prstGeom>
          <a:noFill/>
        </p:spPr>
      </p:pic>
      <p:pic>
        <p:nvPicPr>
          <p:cNvPr id="4104" name="Picture 8" descr="C:\Users\user\Desktop\Eaten-deer.png"/>
          <p:cNvPicPr>
            <a:picLocks noChangeAspect="1" noChangeArrowheads="1"/>
          </p:cNvPicPr>
          <p:nvPr/>
        </p:nvPicPr>
        <p:blipFill>
          <a:blip r:embed="rId7" cstate="print"/>
          <a:srcRect/>
          <a:stretch>
            <a:fillRect/>
          </a:stretch>
        </p:blipFill>
        <p:spPr bwMode="auto">
          <a:xfrm>
            <a:off x="3810000" y="4114800"/>
            <a:ext cx="838200" cy="889941"/>
          </a:xfrm>
          <a:prstGeom prst="rect">
            <a:avLst/>
          </a:prstGeom>
          <a:noFill/>
        </p:spPr>
      </p:pic>
      <p:sp>
        <p:nvSpPr>
          <p:cNvPr id="20" name="Title 1"/>
          <p:cNvSpPr>
            <a:spLocks noGrp="1"/>
          </p:cNvSpPr>
          <p:nvPr>
            <p:ph type="title"/>
          </p:nvPr>
        </p:nvSpPr>
        <p:spPr>
          <a:xfrm>
            <a:off x="0" y="76200"/>
            <a:ext cx="7086600" cy="1600200"/>
          </a:xfrm>
        </p:spPr>
        <p:txBody>
          <a:bodyPr>
            <a:normAutofit/>
          </a:bodyPr>
          <a:lstStyle/>
          <a:p>
            <a:pPr algn="ctr"/>
            <a:r>
              <a:rPr lang="en-US" sz="6000" b="1" dirty="0">
                <a:solidFill>
                  <a:srgbClr val="FF00FF"/>
                </a:solidFill>
                <a:latin typeface="Cooper Std Black" pitchFamily="18" charset="0"/>
                <a:cs typeface="Times New Roman" pitchFamily="18" charset="0"/>
              </a:rPr>
              <a:t>Ten plagues</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p:cTn id="25"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p:cTn id="31"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6">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 calcmode="lin" valueType="num">
                                      <p:cBhvr>
                                        <p:cTn id="37"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6">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anim calcmode="lin" valueType="num">
                                      <p:cBhvr>
                                        <p:cTn id="43"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6">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 calcmode="lin" valueType="num">
                                      <p:cBhvr>
                                        <p:cTn id="49"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6">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6">
                                            <p:txEl>
                                              <p:pRg st="7" end="7"/>
                                            </p:txEl>
                                          </p:spTgt>
                                        </p:tgtEl>
                                        <p:attrNameLst>
                                          <p:attrName>style.visibility</p:attrName>
                                        </p:attrNameLst>
                                      </p:cBhvr>
                                      <p:to>
                                        <p:strVal val="visible"/>
                                      </p:to>
                                    </p:set>
                                    <p:anim calcmode="lin" valueType="num">
                                      <p:cBhvr>
                                        <p:cTn id="55"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56" dur="500" fill="hold"/>
                                        <p:tgtEl>
                                          <p:spTgt spid="6">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6">
                                            <p:txEl>
                                              <p:pRg st="8" end="8"/>
                                            </p:txEl>
                                          </p:spTgt>
                                        </p:tgtEl>
                                        <p:attrNameLst>
                                          <p:attrName>style.visibility</p:attrName>
                                        </p:attrNameLst>
                                      </p:cBhvr>
                                      <p:to>
                                        <p:strVal val="visible"/>
                                      </p:to>
                                    </p:set>
                                    <p:anim calcmode="lin" valueType="num">
                                      <p:cBhvr>
                                        <p:cTn id="61"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62" dur="500" fill="hold"/>
                                        <p:tgtEl>
                                          <p:spTgt spid="6">
                                            <p:txEl>
                                              <p:pRg st="8" end="8"/>
                                            </p:txEl>
                                          </p:spTgt>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6">
                                            <p:txEl>
                                              <p:pRg st="9" end="9"/>
                                            </p:txEl>
                                          </p:spTgt>
                                        </p:tgtEl>
                                        <p:attrNameLst>
                                          <p:attrName>style.visibility</p:attrName>
                                        </p:attrNameLst>
                                      </p:cBhvr>
                                      <p:to>
                                        <p:strVal val="visible"/>
                                      </p:to>
                                    </p:set>
                                    <p:anim calcmode="lin" valueType="num">
                                      <p:cBhvr>
                                        <p:cTn id="67" dur="500" fill="hold"/>
                                        <p:tgtEl>
                                          <p:spTgt spid="6">
                                            <p:txEl>
                                              <p:pRg st="9" end="9"/>
                                            </p:txEl>
                                          </p:spTgt>
                                        </p:tgtEl>
                                        <p:attrNameLst>
                                          <p:attrName>ppt_w</p:attrName>
                                        </p:attrNameLst>
                                      </p:cBhvr>
                                      <p:tavLst>
                                        <p:tav tm="0">
                                          <p:val>
                                            <p:fltVal val="0"/>
                                          </p:val>
                                        </p:tav>
                                        <p:tav tm="100000">
                                          <p:val>
                                            <p:strVal val="#ppt_w"/>
                                          </p:val>
                                        </p:tav>
                                      </p:tavLst>
                                    </p:anim>
                                    <p:anim calcmode="lin" valueType="num">
                                      <p:cBhvr>
                                        <p:cTn id="68" dur="500" fill="hold"/>
                                        <p:tgtEl>
                                          <p:spTgt spid="6">
                                            <p:txEl>
                                              <p:pRg st="9" end="9"/>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The tenth plague</a:t>
            </a:r>
          </a:p>
        </p:txBody>
      </p:sp>
      <p:sp>
        <p:nvSpPr>
          <p:cNvPr id="3" name="Content Placeholder 2"/>
          <p:cNvSpPr>
            <a:spLocks noGrp="1"/>
          </p:cNvSpPr>
          <p:nvPr>
            <p:ph idx="1"/>
          </p:nvPr>
        </p:nvSpPr>
        <p:spPr>
          <a:xfrm>
            <a:off x="228600" y="1219200"/>
            <a:ext cx="8686800" cy="990600"/>
          </a:xfrm>
        </p:spPr>
        <p:txBody>
          <a:bodyPr>
            <a:noAutofit/>
          </a:bodyPr>
          <a:lstStyle/>
          <a:p>
            <a:pPr marL="0" indent="0" algn="just">
              <a:buNone/>
            </a:pPr>
            <a:r>
              <a:rPr lang="en-US" sz="2500" dirty="0">
                <a:solidFill>
                  <a:srgbClr val="00B0F0"/>
                </a:solidFill>
                <a:latin typeface="Arial" pitchFamily="34" charset="0"/>
                <a:cs typeface="Arial" pitchFamily="34" charset="0"/>
              </a:rPr>
              <a:t>“ I will send a final catastrophe over pharaoh and all of Egypt. Then he will let you go” (Ex.11:1).</a:t>
            </a:r>
          </a:p>
        </p:txBody>
      </p:sp>
      <p:pic>
        <p:nvPicPr>
          <p:cNvPr id="4" name="Picture 9" descr="C:\Users\user\Desktop\TenTerribleTroubles-5-TakeYourPeople.jpg"/>
          <p:cNvPicPr>
            <a:picLocks noChangeAspect="1" noChangeArrowheads="1"/>
          </p:cNvPicPr>
          <p:nvPr/>
        </p:nvPicPr>
        <p:blipFill>
          <a:blip r:embed="rId2" cstate="print">
            <a:lum bright="-20000" contrast="10000"/>
          </a:blip>
          <a:srcRect/>
          <a:stretch>
            <a:fillRect/>
          </a:stretch>
        </p:blipFill>
        <p:spPr bwMode="auto">
          <a:xfrm>
            <a:off x="914400" y="2209800"/>
            <a:ext cx="7315200" cy="4638675"/>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Passover celebration</a:t>
            </a:r>
          </a:p>
        </p:txBody>
      </p:sp>
      <p:sp>
        <p:nvSpPr>
          <p:cNvPr id="3" name="Content Placeholder 2"/>
          <p:cNvSpPr>
            <a:spLocks noGrp="1"/>
          </p:cNvSpPr>
          <p:nvPr>
            <p:ph idx="1"/>
          </p:nvPr>
        </p:nvSpPr>
        <p:spPr>
          <a:xfrm>
            <a:off x="228600" y="3429000"/>
            <a:ext cx="8686800" cy="3276600"/>
          </a:xfrm>
        </p:spPr>
        <p:txBody>
          <a:bodyPr>
            <a:normAutofit/>
          </a:bodyPr>
          <a:lstStyle/>
          <a:p>
            <a:pPr marL="0" indent="0" algn="just">
              <a:buNone/>
            </a:pPr>
            <a:r>
              <a:rPr lang="en-US" sz="2000" dirty="0">
                <a:solidFill>
                  <a:srgbClr val="00B0F0"/>
                </a:solidFill>
                <a:latin typeface="Arial" pitchFamily="34" charset="0"/>
                <a:cs typeface="Arial" pitchFamily="34" charset="0"/>
              </a:rPr>
              <a:t>	This month shall be the first month of the year for you. Tell the whole congregation of Israel that on the tenth of this month they are to take a lamb for each household. This shall be without blemish and a one-year-old male. You shall keep it till the fourteenth day of his month. Then the whole congregation of Israel shall slaughter it at twilight. They shall take some of the blood and put it on the two doorpost and the lintel of the house in which they eat it. They shall eat the lamb that same right, roasted over the fire with unleavened bread and bitter herbs. This is how you shall eat it; your loins girded, your sandals on your feet, and your staff in your hand; and you must eat it hurriedly. For, it is the Passover of the Lord.</a:t>
            </a:r>
            <a:endParaRPr lang="en-US" sz="2000" dirty="0">
              <a:solidFill>
                <a:schemeClr val="tx1"/>
              </a:solidFill>
              <a:latin typeface="Arial" pitchFamily="34" charset="0"/>
              <a:cs typeface="Arial" pitchFamily="34" charset="0"/>
            </a:endParaRPr>
          </a:p>
        </p:txBody>
      </p:sp>
      <p:pic>
        <p:nvPicPr>
          <p:cNvPr id="4" name="Picture 2" descr="C:\Users\user\Desktop\passover-supper_1238799_inl.jpg"/>
          <p:cNvPicPr>
            <a:picLocks noChangeAspect="1" noChangeArrowheads="1"/>
          </p:cNvPicPr>
          <p:nvPr/>
        </p:nvPicPr>
        <p:blipFill>
          <a:blip r:embed="rId2" cstate="print"/>
          <a:srcRect/>
          <a:stretch>
            <a:fillRect/>
          </a:stretch>
        </p:blipFill>
        <p:spPr bwMode="auto">
          <a:xfrm>
            <a:off x="5997636" y="1066800"/>
            <a:ext cx="3146364" cy="2362200"/>
          </a:xfrm>
          <a:prstGeom prst="rect">
            <a:avLst/>
          </a:prstGeom>
          <a:noFill/>
        </p:spPr>
      </p:pic>
      <p:pic>
        <p:nvPicPr>
          <p:cNvPr id="6147" name="Picture 3" descr="C:\Users\user\Desktop\www-St-Takla-org--Bible-Slides-exodus-358.jpg"/>
          <p:cNvPicPr>
            <a:picLocks noChangeAspect="1" noChangeArrowheads="1"/>
          </p:cNvPicPr>
          <p:nvPr/>
        </p:nvPicPr>
        <p:blipFill>
          <a:blip r:embed="rId3" cstate="print"/>
          <a:srcRect b="6452"/>
          <a:stretch>
            <a:fillRect/>
          </a:stretch>
        </p:blipFill>
        <p:spPr bwMode="auto">
          <a:xfrm>
            <a:off x="0" y="1066800"/>
            <a:ext cx="3748817" cy="2362200"/>
          </a:xfrm>
          <a:prstGeom prst="rect">
            <a:avLst/>
          </a:prstGeom>
          <a:noFill/>
        </p:spPr>
      </p:pic>
      <p:pic>
        <p:nvPicPr>
          <p:cNvPr id="7" name="Picture 2" descr="C:\Users\user\Desktop\passover3.jpg"/>
          <p:cNvPicPr>
            <a:picLocks noChangeAspect="1" noChangeArrowheads="1"/>
          </p:cNvPicPr>
          <p:nvPr/>
        </p:nvPicPr>
        <p:blipFill>
          <a:blip r:embed="rId4" cstate="print"/>
          <a:srcRect/>
          <a:stretch>
            <a:fillRect/>
          </a:stretch>
        </p:blipFill>
        <p:spPr bwMode="auto">
          <a:xfrm>
            <a:off x="2946400" y="1066800"/>
            <a:ext cx="3149600" cy="23622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txBox="1">
            <a:spLocks/>
          </p:cNvSpPr>
          <p:nvPr/>
        </p:nvSpPr>
        <p:spPr>
          <a:xfrm>
            <a:off x="152400" y="2971800"/>
            <a:ext cx="8763000" cy="3733800"/>
          </a:xfrm>
          <a:prstGeom prst="rect">
            <a:avLst/>
          </a:prstGeom>
        </p:spPr>
        <p:txBody>
          <a:bodyPr vert="horz">
            <a:noAutofit/>
          </a:bodyPr>
          <a:lstStyle/>
          <a:p>
            <a:pPr marL="0" marR="0" lvl="0" indent="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lang="en-US" sz="2000" dirty="0">
                <a:solidFill>
                  <a:srgbClr val="FF00FF"/>
                </a:solidFill>
                <a:latin typeface="Arial" pitchFamily="34" charset="0"/>
                <a:cs typeface="Arial" pitchFamily="34" charset="0"/>
              </a:rPr>
              <a:t>	</a:t>
            </a:r>
            <a:r>
              <a:rPr kumimoji="0" lang="en-US" sz="2000" b="0" i="0" u="none" strike="noStrike" kern="1200" cap="none" spc="0" normalizeH="0" baseline="0" noProof="0" dirty="0">
                <a:ln>
                  <a:noFill/>
                </a:ln>
                <a:solidFill>
                  <a:srgbClr val="FF00FF"/>
                </a:solidFill>
                <a:effectLst/>
                <a:uLnTx/>
                <a:uFillTx/>
                <a:latin typeface="Arial" pitchFamily="34" charset="0"/>
                <a:ea typeface="+mn-ea"/>
                <a:cs typeface="Arial" pitchFamily="34" charset="0"/>
              </a:rPr>
              <a:t>“I </a:t>
            </a:r>
            <a:r>
              <a:rPr kumimoji="0" lang="en-US" sz="2000" b="0" i="0" u="none" strike="noStrike" kern="1200" cap="none" spc="0" normalizeH="0" baseline="0" noProof="0" dirty="0">
                <a:ln>
                  <a:noFill/>
                </a:ln>
                <a:solidFill>
                  <a:srgbClr val="FF00FF"/>
                </a:solidFill>
                <a:effectLst/>
                <a:uLnTx/>
                <a:uFillTx/>
                <a:latin typeface="Arial" pitchFamily="34" charset="0"/>
                <a:ea typeface="+mn-ea"/>
                <a:cs typeface="Arial" pitchFamily="34" charset="0"/>
              </a:rPr>
              <a:t>will pass through the land of Egypt</a:t>
            </a:r>
            <a:r>
              <a:rPr kumimoji="0" lang="en-US" sz="2000" b="0" i="0" u="none" strike="noStrike" kern="1200" cap="none" spc="0" normalizeH="0" noProof="0" dirty="0">
                <a:ln>
                  <a:noFill/>
                </a:ln>
                <a:solidFill>
                  <a:srgbClr val="FF00FF"/>
                </a:solidFill>
                <a:effectLst/>
                <a:uLnTx/>
                <a:uFillTx/>
                <a:latin typeface="Arial" pitchFamily="34" charset="0"/>
                <a:ea typeface="+mn-ea"/>
                <a:cs typeface="Arial" pitchFamily="34" charset="0"/>
              </a:rPr>
              <a:t> that night, and I will strike down every firstborn in the land of Egypt, both human beings and animals; on all  goods of Egypt I will execute judgments; I am the Lord. The blood shall be a sign for you on the houses where you live: when I see the blood, I will pass over you and no plague shall destroy you when I strike the land of Egypt. This day shall be a day of remembrance  for you. You shall celebrate it as a festival to the Lord. Throughout your generations you </a:t>
            </a:r>
            <a:r>
              <a:rPr lang="en-US" sz="2000" dirty="0">
                <a:solidFill>
                  <a:srgbClr val="FF00FF"/>
                </a:solidFill>
                <a:latin typeface="Arial" pitchFamily="34" charset="0"/>
                <a:cs typeface="Arial" pitchFamily="34" charset="0"/>
              </a:rPr>
              <a:t>shall </a:t>
            </a:r>
            <a:r>
              <a:rPr kumimoji="0" lang="en-US" sz="2000" b="0" i="0" u="none" strike="noStrike" kern="1200" cap="none" spc="0" normalizeH="0" noProof="0" dirty="0">
                <a:ln>
                  <a:noFill/>
                </a:ln>
                <a:solidFill>
                  <a:srgbClr val="FF00FF"/>
                </a:solidFill>
                <a:effectLst/>
                <a:uLnTx/>
                <a:uFillTx/>
                <a:latin typeface="Arial" pitchFamily="34" charset="0"/>
                <a:ea typeface="+mn-ea"/>
                <a:cs typeface="Arial" pitchFamily="34" charset="0"/>
              </a:rPr>
              <a:t>observe it as a perpetual ordinance” </a:t>
            </a:r>
            <a:r>
              <a:rPr kumimoji="0" lang="en-US" sz="2000" b="0" i="0" u="none" strike="noStrike" kern="1200" cap="none" spc="0" normalizeH="0" noProof="0" dirty="0">
                <a:ln>
                  <a:noFill/>
                </a:ln>
                <a:effectLst/>
                <a:uLnTx/>
                <a:uFillTx/>
                <a:latin typeface="Arial" pitchFamily="34" charset="0"/>
                <a:ea typeface="+mn-ea"/>
                <a:cs typeface="Arial" pitchFamily="34" charset="0"/>
              </a:rPr>
              <a:t>(Ex.12:12-14).</a:t>
            </a:r>
          </a:p>
          <a:p>
            <a:pPr marL="0" marR="0" lvl="0" indent="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lang="en-US" sz="2000" baseline="0" dirty="0">
              <a:latin typeface="Arial" pitchFamily="34" charset="0"/>
              <a:cs typeface="Arial" pitchFamily="34" charset="0"/>
            </a:endParaRPr>
          </a:p>
          <a:p>
            <a:pPr marL="0" marR="0" lvl="0" indent="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en-US" sz="2000" b="0" i="0" u="none" strike="noStrike" kern="1200" cap="none" spc="0" normalizeH="0" noProof="0" dirty="0">
                <a:ln>
                  <a:noFill/>
                </a:ln>
                <a:solidFill>
                  <a:srgbClr val="00B0F0"/>
                </a:solidFill>
                <a:effectLst/>
                <a:uLnTx/>
                <a:uFillTx/>
                <a:latin typeface="Arial" pitchFamily="34" charset="0"/>
                <a:ea typeface="+mn-ea"/>
                <a:cs typeface="Arial" pitchFamily="34" charset="0"/>
              </a:rPr>
              <a:t>	“ Rise up, go away from my people, both you and the Israelites! Go, worship the Lord, as you said </a:t>
            </a:r>
            <a:r>
              <a:rPr kumimoji="0" lang="en-US" sz="2000" b="0" i="0" u="none" strike="noStrike" kern="1200" cap="none" spc="0" normalizeH="0" noProof="0" dirty="0">
                <a:ln>
                  <a:noFill/>
                </a:ln>
                <a:effectLst/>
                <a:uLnTx/>
                <a:uFillTx/>
                <a:latin typeface="Arial" pitchFamily="34" charset="0"/>
                <a:ea typeface="+mn-ea"/>
                <a:cs typeface="Arial" pitchFamily="34" charset="0"/>
              </a:rPr>
              <a:t>(Exodus 12:31).</a:t>
            </a:r>
            <a:endParaRPr kumimoji="0" lang="en-US" sz="2000" b="0" i="0" u="none" strike="noStrike" kern="1200" cap="none" spc="0" normalizeH="0" baseline="0" noProof="0" dirty="0">
              <a:ln>
                <a:noFill/>
              </a:ln>
              <a:effectLst/>
              <a:uLnTx/>
              <a:uFillTx/>
              <a:latin typeface="Arial" pitchFamily="34" charset="0"/>
              <a:ea typeface="+mn-ea"/>
              <a:cs typeface="Arial" pitchFamily="34" charset="0"/>
            </a:endParaRPr>
          </a:p>
        </p:txBody>
      </p:sp>
      <p:pic>
        <p:nvPicPr>
          <p:cNvPr id="7171" name="Picture 3" descr="C:\Users\user\Desktop\The_Angel_of_Death_and_the_First_Passover.jpg"/>
          <p:cNvPicPr>
            <a:picLocks noChangeAspect="1" noChangeArrowheads="1"/>
          </p:cNvPicPr>
          <p:nvPr/>
        </p:nvPicPr>
        <p:blipFill>
          <a:blip r:embed="rId2" cstate="print"/>
          <a:srcRect/>
          <a:stretch>
            <a:fillRect/>
          </a:stretch>
        </p:blipFill>
        <p:spPr bwMode="auto">
          <a:xfrm>
            <a:off x="4565696" y="0"/>
            <a:ext cx="4578304" cy="2819400"/>
          </a:xfrm>
          <a:prstGeom prst="rect">
            <a:avLst/>
          </a:prstGeom>
          <a:noFill/>
        </p:spPr>
      </p:pic>
      <p:pic>
        <p:nvPicPr>
          <p:cNvPr id="7172" name="Picture 4" descr="C:\Users\user\Desktop\740px-Holman_Death_of_the_Firstborn.jpg"/>
          <p:cNvPicPr>
            <a:picLocks noChangeAspect="1" noChangeArrowheads="1"/>
          </p:cNvPicPr>
          <p:nvPr/>
        </p:nvPicPr>
        <p:blipFill>
          <a:blip r:embed="rId3" cstate="print"/>
          <a:srcRect/>
          <a:stretch>
            <a:fillRect/>
          </a:stretch>
        </p:blipFill>
        <p:spPr bwMode="auto">
          <a:xfrm>
            <a:off x="-1" y="0"/>
            <a:ext cx="4572001" cy="28194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p:cTn id="13"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Crossing the sea</a:t>
            </a:r>
          </a:p>
        </p:txBody>
      </p:sp>
      <p:sp>
        <p:nvSpPr>
          <p:cNvPr id="3" name="Content Placeholder 2"/>
          <p:cNvSpPr>
            <a:spLocks noGrp="1"/>
          </p:cNvSpPr>
          <p:nvPr>
            <p:ph idx="1"/>
          </p:nvPr>
        </p:nvSpPr>
        <p:spPr>
          <a:xfrm>
            <a:off x="152400" y="4724400"/>
            <a:ext cx="8763000" cy="1981200"/>
          </a:xfrm>
        </p:spPr>
        <p:txBody>
          <a:bodyPr>
            <a:noAutofit/>
          </a:bodyPr>
          <a:lstStyle/>
          <a:p>
            <a:pPr marL="0" indent="0" algn="just">
              <a:buNone/>
            </a:pPr>
            <a:r>
              <a:rPr lang="en-US" sz="2500" dirty="0">
                <a:solidFill>
                  <a:srgbClr val="00B0F0"/>
                </a:solidFill>
                <a:latin typeface="Arial" pitchFamily="34" charset="0"/>
                <a:cs typeface="Arial" pitchFamily="34" charset="0"/>
              </a:rPr>
              <a:t>	Stretch his hand over the sea. When Moses did so the water of the sea returned to its normal depth and the Egyptians were drowned. Thus the Israelites crossed the sea in a miraculous way with the help of the Lord.</a:t>
            </a:r>
            <a:endParaRPr lang="en-US" sz="2500" dirty="0">
              <a:solidFill>
                <a:srgbClr val="FF00FF"/>
              </a:solidFill>
              <a:latin typeface="Arial" pitchFamily="34" charset="0"/>
              <a:cs typeface="Arial" pitchFamily="34" charset="0"/>
            </a:endParaRPr>
          </a:p>
        </p:txBody>
      </p:sp>
      <p:pic>
        <p:nvPicPr>
          <p:cNvPr id="8195" name="Picture 3" descr="C:\Users\user\Desktop\p1420821.jpg"/>
          <p:cNvPicPr>
            <a:picLocks noChangeAspect="1" noChangeArrowheads="1"/>
          </p:cNvPicPr>
          <p:nvPr/>
        </p:nvPicPr>
        <p:blipFill>
          <a:blip r:embed="rId2" cstate="print"/>
          <a:srcRect l="4651"/>
          <a:stretch>
            <a:fillRect/>
          </a:stretch>
        </p:blipFill>
        <p:spPr bwMode="auto">
          <a:xfrm>
            <a:off x="0" y="1066800"/>
            <a:ext cx="4686300" cy="3276600"/>
          </a:xfrm>
          <a:prstGeom prst="rect">
            <a:avLst/>
          </a:prstGeom>
          <a:noFill/>
        </p:spPr>
      </p:pic>
      <p:pic>
        <p:nvPicPr>
          <p:cNvPr id="8196" name="Picture 4" descr="C:\Users\user\Desktop\red-sea-crossing_004.jpg"/>
          <p:cNvPicPr>
            <a:picLocks noChangeAspect="1" noChangeArrowheads="1"/>
          </p:cNvPicPr>
          <p:nvPr/>
        </p:nvPicPr>
        <p:blipFill>
          <a:blip r:embed="rId3" cstate="print"/>
          <a:srcRect/>
          <a:stretch>
            <a:fillRect/>
          </a:stretch>
        </p:blipFill>
        <p:spPr bwMode="auto">
          <a:xfrm>
            <a:off x="4341264" y="1066800"/>
            <a:ext cx="4802736" cy="32766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The feast of </a:t>
            </a:r>
            <a:r>
              <a:rPr lang="en-US" sz="3500" b="1" dirty="0" err="1">
                <a:solidFill>
                  <a:srgbClr val="FF0000"/>
                </a:solidFill>
                <a:latin typeface="Cooper Std Black" pitchFamily="18" charset="0"/>
                <a:cs typeface="Times New Roman" pitchFamily="18" charset="0"/>
              </a:rPr>
              <a:t>passover</a:t>
            </a:r>
            <a:endParaRPr lang="en-US" sz="3500" b="1" dirty="0">
              <a:solidFill>
                <a:srgbClr val="FF0000"/>
              </a:solidFill>
              <a:latin typeface="Cooper Std Black" pitchFamily="18" charset="0"/>
              <a:cs typeface="Times New Roman" pitchFamily="18" charset="0"/>
            </a:endParaRPr>
          </a:p>
        </p:txBody>
      </p:sp>
      <p:sp>
        <p:nvSpPr>
          <p:cNvPr id="3" name="Content Placeholder 2"/>
          <p:cNvSpPr>
            <a:spLocks noGrp="1"/>
          </p:cNvSpPr>
          <p:nvPr>
            <p:ph idx="1"/>
          </p:nvPr>
        </p:nvSpPr>
        <p:spPr>
          <a:xfrm>
            <a:off x="381000" y="1219200"/>
            <a:ext cx="8382000" cy="3886200"/>
          </a:xfrm>
        </p:spPr>
        <p:txBody>
          <a:bodyPr>
            <a:normAutofit/>
          </a:bodyPr>
          <a:lstStyle/>
          <a:p>
            <a:pPr marL="0" indent="0" algn="just">
              <a:buNone/>
            </a:pPr>
            <a:r>
              <a:rPr lang="en-US" sz="2500" dirty="0">
                <a:solidFill>
                  <a:schemeClr val="tx1"/>
                </a:solidFill>
                <a:latin typeface="Arial" pitchFamily="34" charset="0"/>
                <a:cs typeface="Arial" pitchFamily="34" charset="0"/>
              </a:rPr>
              <a:t>	As </a:t>
            </a:r>
            <a:r>
              <a:rPr lang="en-US" sz="2500" dirty="0">
                <a:solidFill>
                  <a:schemeClr val="tx1"/>
                </a:solidFill>
                <a:latin typeface="Arial" pitchFamily="34" charset="0"/>
                <a:cs typeface="Arial" pitchFamily="34" charset="0"/>
              </a:rPr>
              <a:t>preparation for the liberation from Egypt the Lord had asked the Israelites to </a:t>
            </a:r>
            <a:r>
              <a:rPr lang="en-US" sz="2500" dirty="0">
                <a:solidFill>
                  <a:srgbClr val="FF00FF"/>
                </a:solidFill>
                <a:latin typeface="Arial" pitchFamily="34" charset="0"/>
                <a:cs typeface="Arial" pitchFamily="34" charset="0"/>
              </a:rPr>
              <a:t>eat the Paschal or Passover meal.</a:t>
            </a:r>
            <a:r>
              <a:rPr lang="en-US" sz="2500" dirty="0">
                <a:solidFill>
                  <a:schemeClr val="tx1"/>
                </a:solidFill>
                <a:latin typeface="Arial" pitchFamily="34" charset="0"/>
                <a:cs typeface="Arial" pitchFamily="34" charset="0"/>
              </a:rPr>
              <a:t> The word Passover means </a:t>
            </a:r>
            <a:r>
              <a:rPr lang="en-US" sz="2500" dirty="0">
                <a:solidFill>
                  <a:srgbClr val="FF00FF"/>
                </a:solidFill>
                <a:latin typeface="Arial" pitchFamily="34" charset="0"/>
                <a:cs typeface="Arial" pitchFamily="34" charset="0"/>
              </a:rPr>
              <a:t>Passing over or transition.</a:t>
            </a:r>
            <a:r>
              <a:rPr lang="en-US" sz="2500" dirty="0">
                <a:solidFill>
                  <a:schemeClr val="tx1"/>
                </a:solidFill>
                <a:latin typeface="Arial" pitchFamily="34" charset="0"/>
                <a:cs typeface="Arial" pitchFamily="34" charset="0"/>
              </a:rPr>
              <a:t> On the feast of Passover the people of Israel were celebrating the memory of their transition from slavery in Egypt to freedom. They were liberated under the leadership of Moses.</a:t>
            </a:r>
          </a:p>
        </p:txBody>
      </p:sp>
      <p:pic>
        <p:nvPicPr>
          <p:cNvPr id="9218" name="Picture 2" descr="C:\Users\user\Desktop\passover-blogphoto.jpg"/>
          <p:cNvPicPr>
            <a:picLocks noChangeAspect="1" noChangeArrowheads="1"/>
          </p:cNvPicPr>
          <p:nvPr/>
        </p:nvPicPr>
        <p:blipFill>
          <a:blip r:embed="rId2" cstate="print"/>
          <a:srcRect l="6250" t="7210" r="5483" b="56618"/>
          <a:stretch>
            <a:fillRect/>
          </a:stretch>
        </p:blipFill>
        <p:spPr bwMode="auto">
          <a:xfrm>
            <a:off x="0" y="4343400"/>
            <a:ext cx="4724400" cy="1828800"/>
          </a:xfrm>
          <a:prstGeom prst="rect">
            <a:avLst/>
          </a:prstGeom>
          <a:noFill/>
        </p:spPr>
      </p:pic>
      <p:pic>
        <p:nvPicPr>
          <p:cNvPr id="5" name="Picture 2" descr="C:\Users\user\Desktop\passover-blogphoto.jpg"/>
          <p:cNvPicPr>
            <a:picLocks noChangeAspect="1" noChangeArrowheads="1"/>
          </p:cNvPicPr>
          <p:nvPr/>
        </p:nvPicPr>
        <p:blipFill>
          <a:blip r:embed="rId2" cstate="print"/>
          <a:srcRect l="8001" t="48774" r="4167" b="7303"/>
          <a:stretch>
            <a:fillRect/>
          </a:stretch>
        </p:blipFill>
        <p:spPr bwMode="auto">
          <a:xfrm>
            <a:off x="4648200" y="4343400"/>
            <a:ext cx="4495800" cy="18288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1047</TotalTime>
  <Words>193</Words>
  <Application>Microsoft Office PowerPoint</Application>
  <PresentationFormat>On-screen Show (4:3)</PresentationFormat>
  <Paragraphs>81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Trek</vt:lpstr>
      <vt:lpstr>CATECHETICAL TEXTBOOK SERIES OF THE SYRO - MALABAR CHURCH</vt:lpstr>
      <vt:lpstr>Slide 2</vt:lpstr>
      <vt:lpstr>Slide 3</vt:lpstr>
      <vt:lpstr>Ten plagues</vt:lpstr>
      <vt:lpstr>The tenth plague</vt:lpstr>
      <vt:lpstr>Passover celebration</vt:lpstr>
      <vt:lpstr>Slide 7</vt:lpstr>
      <vt:lpstr>Crossing the sea</vt:lpstr>
      <vt:lpstr>The feast of passover</vt:lpstr>
      <vt:lpstr>Slide 10</vt:lpstr>
      <vt:lpstr>Let us pray</vt:lpstr>
      <vt:lpstr>READ AND RECOUNT</vt:lpstr>
      <vt:lpstr>WORD OF GOD FOR GUIDANCE</vt:lpstr>
      <vt:lpstr>MY DECISION</vt:lpstr>
      <vt:lpstr>LET US DO</vt:lpstr>
      <vt:lpstr>LET US FIND OUT THE ANSWER</vt:lpstr>
      <vt:lpstr>Slide 17</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THE PATH OF SALVATION-5 PEOPLE WHO AWAITED THE REDEEMER</dc:title>
  <dc:creator>Mathew K. George</dc:creator>
  <cp:lastModifiedBy>Administrator</cp:lastModifiedBy>
  <cp:revision>252</cp:revision>
  <dcterms:created xsi:type="dcterms:W3CDTF">2015-04-15T04:13:29Z</dcterms:created>
  <dcterms:modified xsi:type="dcterms:W3CDTF">2015-09-18T06:07:56Z</dcterms:modified>
</cp:coreProperties>
</file>